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9" r:id="rId5"/>
    <p:sldId id="300" r:id="rId6"/>
  </p:sldIdLst>
  <p:sldSz cx="12192000" cy="6858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017851-F39A-4640-8511-32080F0753E2}" v="11" dt="2021-02-24T17:39:34.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3/4/2021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3/4/2021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3/4/2021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3/4/2021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3/4/2021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3/4/2021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3/4/2021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3/4/2021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hsbt.brightspace.com/" TargetMode="Externa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ABE0E892-8AC4-4D37-A65C-A72A3933CC3D}"/>
              </a:ext>
            </a:extLst>
          </p:cNvPr>
          <p:cNvSpPr>
            <a:spLocks noGrp="1"/>
          </p:cNvSpPr>
          <p:nvPr>
            <p:ph type="title"/>
          </p:nvPr>
        </p:nvSpPr>
        <p:spPr>
          <a:xfrm>
            <a:off x="771148" y="1037967"/>
            <a:ext cx="3054091" cy="4709131"/>
          </a:xfrm>
        </p:spPr>
        <p:txBody>
          <a:bodyPr anchor="ctr">
            <a:normAutofit/>
          </a:bodyPr>
          <a:lstStyle/>
          <a:p>
            <a:r>
              <a:rPr lang="en-GB">
                <a:solidFill>
                  <a:srgbClr val="FFFEFF"/>
                </a:solidFill>
              </a:rPr>
              <a:t>Frequently asked questions…</a:t>
            </a:r>
          </a:p>
        </p:txBody>
      </p:sp>
      <p:sp>
        <p:nvSpPr>
          <p:cNvPr id="6" name="Content Placeholder 5">
            <a:extLst>
              <a:ext uri="{FF2B5EF4-FFF2-40B4-BE49-F238E27FC236}">
                <a16:creationId xmlns:a16="http://schemas.microsoft.com/office/drawing/2014/main" id="{2BD49AA1-3995-41E9-AE2D-3E05A1C77B8B}"/>
              </a:ext>
            </a:extLst>
          </p:cNvPr>
          <p:cNvSpPr>
            <a:spLocks noGrp="1"/>
          </p:cNvSpPr>
          <p:nvPr>
            <p:ph idx="1"/>
          </p:nvPr>
        </p:nvSpPr>
        <p:spPr>
          <a:xfrm>
            <a:off x="4534935" y="597643"/>
            <a:ext cx="6725899" cy="5792922"/>
          </a:xfrm>
        </p:spPr>
        <p:txBody>
          <a:bodyPr>
            <a:normAutofit lnSpcReduction="10000"/>
          </a:bodyPr>
          <a:lstStyle/>
          <a:p>
            <a:pPr>
              <a:lnSpc>
                <a:spcPct val="100000"/>
              </a:lnSpc>
            </a:pPr>
            <a:r>
              <a:rPr lang="en-GB" sz="1400" b="1" dirty="0"/>
              <a:t>Why do I have to wait a few minutes after enrolling on a course? </a:t>
            </a:r>
            <a:r>
              <a:rPr lang="en-GB" sz="1400" dirty="0"/>
              <a:t>When you enrol in a course and try to use the Open Course button straight away, you may get an enrolment is pending message.  If this is the case, go to My Home and pick up the course from My Courses. </a:t>
            </a:r>
          </a:p>
          <a:p>
            <a:pPr>
              <a:lnSpc>
                <a:spcPct val="100000"/>
              </a:lnSpc>
            </a:pPr>
            <a:r>
              <a:rPr lang="en-GB" sz="1400" b="1" dirty="0"/>
              <a:t>Why are my progress results not showing?</a:t>
            </a:r>
            <a:r>
              <a:rPr lang="en-GB" sz="1400" dirty="0"/>
              <a:t> Brightspace runs on a timed cycle to display results so it could be anything from 0 – 4minutes before your progress is available for viewing.  </a:t>
            </a:r>
          </a:p>
          <a:p>
            <a:pPr>
              <a:lnSpc>
                <a:spcPct val="100000"/>
              </a:lnSpc>
            </a:pPr>
            <a:r>
              <a:rPr lang="en-GB" sz="1400" b="1" dirty="0"/>
              <a:t>Why can’t my manager see my compliance results in the compliance report?</a:t>
            </a:r>
            <a:r>
              <a:rPr lang="en-GB" sz="1400" dirty="0"/>
              <a:t> Compliance reporting runs via an overnight process so compliance achieved today will show on tomorrows compliance report for managers.</a:t>
            </a:r>
          </a:p>
          <a:p>
            <a:pPr>
              <a:lnSpc>
                <a:spcPct val="100000"/>
              </a:lnSpc>
            </a:pPr>
            <a:r>
              <a:rPr lang="en-GB" sz="1400" b="1" dirty="0"/>
              <a:t>How do I access Brightspace on my mobile/tablet? </a:t>
            </a:r>
            <a:r>
              <a:rPr lang="en-GB" sz="1400" dirty="0"/>
              <a:t>You can either download the Brightspace Pulse app to your device, or simply go to the Brightspace website</a:t>
            </a:r>
            <a:r>
              <a:rPr lang="en-GB" dirty="0"/>
              <a:t> </a:t>
            </a:r>
            <a:r>
              <a:rPr lang="en-GB" sz="1400" dirty="0">
                <a:cs typeface="Calibri" panose="020F0502020204030204" pitchFamily="34" charset="0"/>
              </a:rPr>
              <a:t>(</a:t>
            </a:r>
            <a:r>
              <a:rPr lang="en-GB" sz="1400" dirty="0">
                <a:cs typeface="Calibri" panose="020F0502020204030204" pitchFamily="34" charset="0"/>
                <a:hlinkClick r:id="rId3"/>
              </a:rPr>
              <a:t>https://nhsbt.brightspace.com/</a:t>
            </a:r>
            <a:r>
              <a:rPr lang="en-GB" sz="1400" dirty="0">
                <a:cs typeface="Calibri" panose="020F0502020204030204" pitchFamily="34" charset="0"/>
              </a:rPr>
              <a:t>) </a:t>
            </a:r>
            <a:r>
              <a:rPr lang="en-GB" sz="1400" dirty="0"/>
              <a:t>in your device's browser. If you are using a shared device we would recommend using the browser, as this makes it easier to sign out from Brightspace when someone else wants to use it.</a:t>
            </a:r>
          </a:p>
          <a:p>
            <a:pPr>
              <a:lnSpc>
                <a:spcPct val="100000"/>
              </a:lnSpc>
            </a:pPr>
            <a:r>
              <a:rPr lang="en-GB" sz="1400" b="1" dirty="0"/>
              <a:t>I am using the Brightspace Pulse app on my iOS device and can’t get to the compliance report.  </a:t>
            </a:r>
            <a:r>
              <a:rPr lang="en-GB" sz="1400" dirty="0"/>
              <a:t>There is a know issue with the compliance report when run via the Brightspace app and via Safari.  If you switch to Chrome, this report will run.  The platform suppliers are investigating this issue.</a:t>
            </a:r>
          </a:p>
          <a:p>
            <a:pPr>
              <a:lnSpc>
                <a:spcPct val="100000"/>
              </a:lnSpc>
            </a:pPr>
            <a:r>
              <a:rPr lang="en-GB" sz="1400" b="1" dirty="0"/>
              <a:t>How do I request access for a new person?</a:t>
            </a:r>
            <a:r>
              <a:rPr lang="en-GB" sz="1400" dirty="0"/>
              <a:t>  Request an IT Account via the IT Service Desk as soon as you know when a person is starting.  Once their IT login is created, your new person will be assigned access to Brightspace. </a:t>
            </a:r>
          </a:p>
          <a:p>
            <a:pPr>
              <a:lnSpc>
                <a:spcPct val="100000"/>
              </a:lnSpc>
            </a:pPr>
            <a:r>
              <a:rPr lang="en-GB" sz="1400" b="1" dirty="0"/>
              <a:t>How do I request access for a new person that will not have an IT Account? </a:t>
            </a:r>
            <a:r>
              <a:rPr lang="en-GB" sz="1400" dirty="0"/>
              <a:t>Please log a request with HR Direct.</a:t>
            </a:r>
          </a:p>
        </p:txBody>
      </p:sp>
    </p:spTree>
    <p:custDataLst>
      <p:tags r:id="rId1"/>
    </p:custDataLst>
    <p:extLst>
      <p:ext uri="{BB962C8B-B14F-4D97-AF65-F5344CB8AC3E}">
        <p14:creationId xmlns:p14="http://schemas.microsoft.com/office/powerpoint/2010/main" val="177179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ABE0E892-8AC4-4D37-A65C-A72A3933CC3D}"/>
              </a:ext>
            </a:extLst>
          </p:cNvPr>
          <p:cNvSpPr>
            <a:spLocks noGrp="1"/>
          </p:cNvSpPr>
          <p:nvPr>
            <p:ph type="title"/>
          </p:nvPr>
        </p:nvSpPr>
        <p:spPr>
          <a:xfrm>
            <a:off x="771148" y="1037967"/>
            <a:ext cx="3054091" cy="4709131"/>
          </a:xfrm>
        </p:spPr>
        <p:txBody>
          <a:bodyPr anchor="ctr">
            <a:normAutofit/>
          </a:bodyPr>
          <a:lstStyle/>
          <a:p>
            <a:r>
              <a:rPr lang="en-GB">
                <a:solidFill>
                  <a:srgbClr val="FFFEFF"/>
                </a:solidFill>
              </a:rPr>
              <a:t>Frequently asked questions…</a:t>
            </a:r>
          </a:p>
        </p:txBody>
      </p:sp>
      <p:sp>
        <p:nvSpPr>
          <p:cNvPr id="6" name="Content Placeholder 5">
            <a:extLst>
              <a:ext uri="{FF2B5EF4-FFF2-40B4-BE49-F238E27FC236}">
                <a16:creationId xmlns:a16="http://schemas.microsoft.com/office/drawing/2014/main" id="{2BD49AA1-3995-41E9-AE2D-3E05A1C77B8B}"/>
              </a:ext>
            </a:extLst>
          </p:cNvPr>
          <p:cNvSpPr>
            <a:spLocks noGrp="1"/>
          </p:cNvSpPr>
          <p:nvPr>
            <p:ph idx="1"/>
          </p:nvPr>
        </p:nvSpPr>
        <p:spPr>
          <a:xfrm>
            <a:off x="4534935" y="1037968"/>
            <a:ext cx="6725899" cy="4820832"/>
          </a:xfrm>
        </p:spPr>
        <p:txBody>
          <a:bodyPr>
            <a:normAutofit/>
          </a:bodyPr>
          <a:lstStyle/>
          <a:p>
            <a:pPr>
              <a:lnSpc>
                <a:spcPct val="100000"/>
              </a:lnSpc>
            </a:pPr>
            <a:r>
              <a:rPr lang="en-GB" sz="1400" b="1" dirty="0"/>
              <a:t>What training will be available to help me learn how to use the system? </a:t>
            </a:r>
            <a:r>
              <a:rPr lang="en-GB" sz="1400" dirty="0"/>
              <a:t>We have created a series of short video tutorials to help you get up and running with Brightspace. These will be available via the Help/Support menu available on the home page as you log into Brightspace so that you can access them on demand, as and when you need to. Watch these first and you will be flying with the system in no time!</a:t>
            </a:r>
          </a:p>
          <a:p>
            <a:pPr>
              <a:lnSpc>
                <a:spcPct val="100000"/>
              </a:lnSpc>
            </a:pPr>
            <a:r>
              <a:rPr lang="en-GB" sz="1400" b="1" dirty="0"/>
              <a:t>Why do we have two learning platforms for mandatory learning?</a:t>
            </a:r>
            <a:r>
              <a:rPr lang="en-GB" sz="1400" dirty="0"/>
              <a:t> Our understanding is that ESR has the ability to link into the automation of other HR systems and processes that require evidence of compliance. Contractors, agency &amp; contingent workers don't have an ESR record so can't access ESR to complete mandatory learning hence us making this available to them via Brightspace as we do currently via Shine Academy.</a:t>
            </a:r>
          </a:p>
          <a:p>
            <a:pPr>
              <a:lnSpc>
                <a:spcPct val="100000"/>
              </a:lnSpc>
            </a:pPr>
            <a:r>
              <a:rPr lang="en-GB" sz="1400" b="1" dirty="0"/>
              <a:t>Why would I use Brightspace when I do my mandatory learning on ESR?</a:t>
            </a:r>
            <a:r>
              <a:rPr lang="en-GB" sz="1400" dirty="0"/>
              <a:t> Mandatory learning is just a small part of Brightspace. As a result of the pandemic, much of our face to face training is now going online in one format or another so the likelihood, as we move forward, is that there will be more digital learning available in the platform. For this reason, Brightspace will be available to all staff and they will be able to access any of the open learning products applicable to their needs/developmental interests.</a:t>
            </a:r>
          </a:p>
          <a:p>
            <a:pPr>
              <a:lnSpc>
                <a:spcPct val="100000"/>
              </a:lnSpc>
            </a:pPr>
            <a:endParaRPr lang="en-GB" sz="1400" dirty="0"/>
          </a:p>
        </p:txBody>
      </p:sp>
    </p:spTree>
    <p:custDataLst>
      <p:tags r:id="rId1"/>
    </p:custDataLst>
    <p:extLst>
      <p:ext uri="{BB962C8B-B14F-4D97-AF65-F5344CB8AC3E}">
        <p14:creationId xmlns:p14="http://schemas.microsoft.com/office/powerpoint/2010/main" val="15705713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43BE1937CAEC44A9457DBB196AE5CC" ma:contentTypeVersion="11" ma:contentTypeDescription="Create a new document." ma:contentTypeScope="" ma:versionID="170436e6f9ecf1340d549367e5257b2a">
  <xsd:schema xmlns:xsd="http://www.w3.org/2001/XMLSchema" xmlns:xs="http://www.w3.org/2001/XMLSchema" xmlns:p="http://schemas.microsoft.com/office/2006/metadata/properties" xmlns:ns2="c0d3e294-fee1-4691-8920-74f9dde3275c" xmlns:ns3="cc0238f9-2751-487b-8cce-c4107dfd0cab" targetNamespace="http://schemas.microsoft.com/office/2006/metadata/properties" ma:root="true" ma:fieldsID="d1e3cb29926df6f2991b54b251c9900a" ns2:_="" ns3:_="">
    <xsd:import namespace="c0d3e294-fee1-4691-8920-74f9dde3275c"/>
    <xsd:import namespace="cc0238f9-2751-487b-8cce-c4107dfd0c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d3e294-fee1-4691-8920-74f9dde32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0238f9-2751-487b-8cce-c4107dfd0ca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c0d3e294-fee1-4691-8920-74f9dde3275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7A9D08-ADB0-4F1F-A17C-C31289ED7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d3e294-fee1-4691-8920-74f9dde3275c"/>
    <ds:schemaRef ds:uri="cc0238f9-2751-487b-8cce-c4107dfd0c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2D995-20F0-4C14-BF62-1248AB4B484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c0238f9-2751-487b-8cce-c4107dfd0cab"/>
    <ds:schemaRef ds:uri="http://purl.org/dc/elements/1.1/"/>
    <ds:schemaRef ds:uri="http://schemas.microsoft.com/office/2006/metadata/properties"/>
    <ds:schemaRef ds:uri="c0d3e294-fee1-4691-8920-74f9dde3275c"/>
    <ds:schemaRef ds:uri="http://www.w3.org/XML/1998/namespace"/>
    <ds:schemaRef ds:uri="http://purl.org/dc/dcmitype/"/>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286</TotalTime>
  <Words>598</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Franklin Gothic Book</vt:lpstr>
      <vt:lpstr>Franklin Gothic Demi</vt:lpstr>
      <vt:lpstr>Wingdings 2</vt:lpstr>
      <vt:lpstr>DividendVTI</vt:lpstr>
      <vt:lpstr>Frequently asked questions…</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Frequently asked questions…</dc:title>
  <dc:creator>Johnson Lisa</dc:creator>
  <cp:lastModifiedBy>Cooper Ali - OWD</cp:lastModifiedBy>
  <cp:revision>3</cp:revision>
  <dcterms:created xsi:type="dcterms:W3CDTF">2021-02-18T15:20:49Z</dcterms:created>
  <dcterms:modified xsi:type="dcterms:W3CDTF">2021-03-04T13:47:32Z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49758552-624B-4922-98DF-7278B06A8828</vt:lpwstr>
  </property>
  <property fmtid="{D5CDD505-2E9C-101B-9397-08002B2CF9AE}" pid="3" name="ArticulatePath">
    <vt:lpwstr>Scientific discovery</vt:lpwstr>
  </property>
  <property fmtid="{D5CDD505-2E9C-101B-9397-08002B2CF9AE}" pid="4" name="ContentTypeId">
    <vt:lpwstr>0x0101007643BE1937CAEC44A9457DBB196AE5CC</vt:lpwstr>
  </property>
</Properties>
</file>