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30"/>
  </p:notesMasterIdLst>
  <p:handoutMasterIdLst>
    <p:handoutMasterId r:id="rId31"/>
  </p:handoutMasterIdLst>
  <p:sldIdLst>
    <p:sldId id="612" r:id="rId2"/>
    <p:sldId id="643" r:id="rId3"/>
    <p:sldId id="614" r:id="rId4"/>
    <p:sldId id="631" r:id="rId5"/>
    <p:sldId id="630" r:id="rId6"/>
    <p:sldId id="535" r:id="rId7"/>
    <p:sldId id="633" r:id="rId8"/>
    <p:sldId id="615" r:id="rId9"/>
    <p:sldId id="626" r:id="rId10"/>
    <p:sldId id="634" r:id="rId11"/>
    <p:sldId id="616" r:id="rId12"/>
    <p:sldId id="627" r:id="rId13"/>
    <p:sldId id="635" r:id="rId14"/>
    <p:sldId id="617" r:id="rId15"/>
    <p:sldId id="628" r:id="rId16"/>
    <p:sldId id="636" r:id="rId17"/>
    <p:sldId id="618" r:id="rId18"/>
    <p:sldId id="629" r:id="rId19"/>
    <p:sldId id="632" r:id="rId20"/>
    <p:sldId id="619" r:id="rId21"/>
    <p:sldId id="572" r:id="rId22"/>
    <p:sldId id="647" r:id="rId23"/>
    <p:sldId id="621" r:id="rId24"/>
    <p:sldId id="599" r:id="rId25"/>
    <p:sldId id="625" r:id="rId26"/>
    <p:sldId id="620" r:id="rId27"/>
    <p:sldId id="574" r:id="rId28"/>
    <p:sldId id="622" r:id="rId29"/>
  </p:sldIdLst>
  <p:sldSz cx="9144000" cy="6858000" type="screen4x3"/>
  <p:notesSz cx="6797675" cy="9874250"/>
  <p:defaultTex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CC00"/>
    <a:srgbClr val="0000FF"/>
    <a:srgbClr val="000000"/>
    <a:srgbClr val="00A400"/>
    <a:srgbClr val="FF66CC"/>
    <a:srgbClr val="81562B"/>
    <a:srgbClr val="B6805C"/>
    <a:srgbClr val="D0A172"/>
    <a:srgbClr val="EEB889"/>
    <a:srgbClr val="A3E1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227" autoAdjust="0"/>
    <p:restoredTop sz="91230" autoAdjust="0"/>
  </p:normalViewPr>
  <p:slideViewPr>
    <p:cSldViewPr snapToGrid="0" snapToObjects="1">
      <p:cViewPr varScale="1">
        <p:scale>
          <a:sx n="90" d="100"/>
          <a:sy n="90" d="100"/>
        </p:scale>
        <p:origin x="1758" y="66"/>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0"/>
    </p:cViewPr>
  </p:sorterViewPr>
  <p:notesViewPr>
    <p:cSldViewPr snapToGrid="0" snapToObjects="1">
      <p:cViewPr varScale="1">
        <p:scale>
          <a:sx n="84" d="100"/>
          <a:sy n="84" d="100"/>
        </p:scale>
        <p:origin x="94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GB" dirty="0"/>
          </a:p>
        </p:txBody>
      </p:sp>
      <p:sp>
        <p:nvSpPr>
          <p:cNvPr id="13315" name="Rectangle 3"/>
          <p:cNvSpPr>
            <a:spLocks noGrp="1" noChangeArrowheads="1"/>
          </p:cNvSpPr>
          <p:nvPr>
            <p:ph type="dt" sz="quarter" idx="1"/>
          </p:nvPr>
        </p:nvSpPr>
        <p:spPr bwMode="auto">
          <a:xfrm>
            <a:off x="3850443"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fld id="{AF2F8A39-6AE6-47B2-A5D3-C7D1E385E17D}" type="datetimeFigureOut">
              <a:rPr lang="en-GB"/>
              <a:pPr>
                <a:defRPr/>
              </a:pPr>
              <a:t>22/10/2020</a:t>
            </a:fld>
            <a:endParaRPr lang="en-GB" dirty="0"/>
          </a:p>
        </p:txBody>
      </p:sp>
      <p:sp>
        <p:nvSpPr>
          <p:cNvPr id="13316" name="Rectangle 4"/>
          <p:cNvSpPr>
            <a:spLocks noGrp="1" noChangeArrowheads="1"/>
          </p:cNvSpPr>
          <p:nvPr>
            <p:ph type="ftr" sz="quarter" idx="2"/>
          </p:nvPr>
        </p:nvSpPr>
        <p:spPr bwMode="auto">
          <a:xfrm>
            <a:off x="0" y="9378824"/>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GB" dirty="0"/>
          </a:p>
        </p:txBody>
      </p:sp>
      <p:sp>
        <p:nvSpPr>
          <p:cNvPr id="13317" name="Rectangle 5"/>
          <p:cNvSpPr>
            <a:spLocks noGrp="1" noChangeArrowheads="1"/>
          </p:cNvSpPr>
          <p:nvPr>
            <p:ph type="sldNum" sz="quarter" idx="3"/>
          </p:nvPr>
        </p:nvSpPr>
        <p:spPr bwMode="auto">
          <a:xfrm>
            <a:off x="3850443" y="9378824"/>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ED27AA8-6FC9-4EDC-862D-1C562AA265BB}"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GB" dirty="0"/>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0CA26D1D-9753-447F-9C86-C417752095EA}" type="datetimeFigureOut">
              <a:rPr lang="en-GB"/>
              <a:pPr>
                <a:defRPr/>
              </a:pPr>
              <a:t>22/10/2020</a:t>
            </a:fld>
            <a:endParaRPr lang="en-GB" dirty="0"/>
          </a:p>
        </p:txBody>
      </p:sp>
      <p:sp>
        <p:nvSpPr>
          <p:cNvPr id="4" name="Slide Image Placeholder 3"/>
          <p:cNvSpPr>
            <a:spLocks noGrp="1" noRot="1" noChangeAspect="1"/>
          </p:cNvSpPr>
          <p:nvPr>
            <p:ph type="sldImg" idx="2"/>
          </p:nvPr>
        </p:nvSpPr>
        <p:spPr>
          <a:xfrm>
            <a:off x="1838325" y="0"/>
            <a:ext cx="3119438" cy="2341563"/>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1" y="2342050"/>
            <a:ext cx="6796102" cy="7433458"/>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GB" dirty="0"/>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9124411-EF46-4C2F-9D30-3302915603D0}"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742950" indent="-285750" algn="l" rtl="0" eaLnBrk="0" fontAlgn="base" hangingPunct="0">
      <a:spcBef>
        <a:spcPct val="30000"/>
      </a:spcBef>
      <a:spcAft>
        <a:spcPct val="0"/>
      </a:spcAft>
      <a:buFont typeface="Wingdings" panose="05000000000000000000" pitchFamily="2" charset="2"/>
      <a:buChar char="§"/>
      <a:defRPr sz="1400" kern="1200">
        <a:solidFill>
          <a:schemeClr val="tx1"/>
        </a:solidFill>
        <a:latin typeface="+mn-lt"/>
        <a:ea typeface="+mn-ea"/>
        <a:cs typeface="+mn-cs"/>
      </a:defRPr>
    </a:lvl2pPr>
    <a:lvl3pPr marL="1200150" indent="-285750" algn="l" rtl="0" eaLnBrk="0" fontAlgn="base" hangingPunct="0">
      <a:spcBef>
        <a:spcPct val="30000"/>
      </a:spcBef>
      <a:spcAft>
        <a:spcPct val="0"/>
      </a:spcAft>
      <a:buFont typeface="Arial" panose="020B0604020202020204" pitchFamily="34" charset="0"/>
      <a:buChar char="•"/>
      <a:defRPr sz="1400" kern="1200">
        <a:solidFill>
          <a:schemeClr val="tx1"/>
        </a:solidFill>
        <a:latin typeface="+mn-lt"/>
        <a:ea typeface="+mn-ea"/>
        <a:cs typeface="+mn-cs"/>
      </a:defRPr>
    </a:lvl3pPr>
    <a:lvl4pPr marL="1657350" indent="-285750" algn="l" rtl="0" eaLnBrk="0" fontAlgn="base" hangingPunct="0">
      <a:spcBef>
        <a:spcPct val="30000"/>
      </a:spcBef>
      <a:spcAft>
        <a:spcPct val="0"/>
      </a:spcAft>
      <a:buFont typeface="Calibri" panose="020F0502020204030204" pitchFamily="34" charset="0"/>
      <a:buChar char="‐"/>
      <a:defRPr sz="1400" kern="1200">
        <a:solidFill>
          <a:schemeClr val="tx1"/>
        </a:solidFill>
        <a:latin typeface="+mn-lt"/>
        <a:ea typeface="+mn-ea"/>
        <a:cs typeface="+mn-cs"/>
      </a:defRPr>
    </a:lvl4pPr>
    <a:lvl5pPr marL="2114550" indent="-285750" algn="l" rtl="0" eaLnBrk="0" fontAlgn="base" hangingPunct="0">
      <a:spcBef>
        <a:spcPct val="30000"/>
      </a:spcBef>
      <a:spcAft>
        <a:spcPct val="0"/>
      </a:spcAft>
      <a:buFont typeface="Calibri" panose="020F0502020204030204" pitchFamily="34" charset="0"/>
      <a:buChar char="‐"/>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65FE0A65-3FD4-47E0-8548-D33A1439FD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381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381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381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381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67F76F5-AB3E-4E6E-B169-0ED641246D42}" type="slidenum">
              <a:rPr lang="en-GB" altLang="en-US"/>
              <a:pPr eaLnBrk="1" hangingPunct="1"/>
              <a:t>1</a:t>
            </a:fld>
            <a:endParaRPr lang="en-GB" altLang="en-US" dirty="0"/>
          </a:p>
        </p:txBody>
      </p:sp>
      <p:sp>
        <p:nvSpPr>
          <p:cNvPr id="33795" name="Rectangle 2">
            <a:extLst>
              <a:ext uri="{FF2B5EF4-FFF2-40B4-BE49-F238E27FC236}">
                <a16:creationId xmlns:a16="http://schemas.microsoft.com/office/drawing/2014/main" id="{0D5E7B52-9439-4BB9-9756-18FA17501DAF}"/>
              </a:ext>
            </a:extLst>
          </p:cNvPr>
          <p:cNvSpPr>
            <a:spLocks noGrp="1" noRot="1" noChangeAspect="1" noChangeArrowheads="1" noTextEdit="1"/>
          </p:cNvSpPr>
          <p:nvPr>
            <p:ph type="sldImg"/>
          </p:nvPr>
        </p:nvSpPr>
        <p:spPr bwMode="auto">
          <a:xfrm>
            <a:off x="1662113" y="38100"/>
            <a:ext cx="3335337" cy="2501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a:extLst>
              <a:ext uri="{FF2B5EF4-FFF2-40B4-BE49-F238E27FC236}">
                <a16:creationId xmlns:a16="http://schemas.microsoft.com/office/drawing/2014/main" id="{AB6F8C92-852D-4ADF-AA27-477C5BCB38BC}"/>
              </a:ext>
            </a:extLst>
          </p:cNvPr>
          <p:cNvSpPr>
            <a:spLocks noGrp="1" noChangeArrowheads="1"/>
          </p:cNvSpPr>
          <p:nvPr>
            <p:ph type="body" idx="1"/>
          </p:nvPr>
        </p:nvSpPr>
        <p:spPr bwMode="auto">
          <a:xfrm>
            <a:off x="484188" y="2852738"/>
            <a:ext cx="5842000" cy="6345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a:t>To be a leader you need followers.</a:t>
            </a:r>
          </a:p>
          <a:p>
            <a:r>
              <a:rPr lang="en-US" altLang="en-US" sz="1600" dirty="0"/>
              <a:t>What if you are unknowingly putting some people off?</a:t>
            </a:r>
          </a:p>
          <a:p>
            <a:r>
              <a:rPr lang="en-US" altLang="en-US" sz="1600" dirty="0"/>
              <a:t>What if you are interacting with them in ways that get their backs up or stop you getting the best out of them?</a:t>
            </a:r>
          </a:p>
          <a:p>
            <a:endParaRPr lang="en-US" altLang="en-US" sz="1600" dirty="0"/>
          </a:p>
          <a:p>
            <a:endParaRPr lang="en-GB" altLang="en-US" sz="1600" dirty="0"/>
          </a:p>
          <a:p>
            <a:endParaRPr lang="en-GB" altLang="en-US" sz="1600" dirty="0"/>
          </a:p>
        </p:txBody>
      </p:sp>
    </p:spTree>
    <p:extLst>
      <p:ext uri="{BB962C8B-B14F-4D97-AF65-F5344CB8AC3E}">
        <p14:creationId xmlns:p14="http://schemas.microsoft.com/office/powerpoint/2010/main" val="2793270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808E99E-3FFA-4A26-8856-B95E7E79DD65}"/>
              </a:ext>
            </a:extLst>
          </p:cNvPr>
          <p:cNvSpPr>
            <a:spLocks noGrp="1" noChangeArrowheads="1"/>
          </p:cNvSpPr>
          <p:nvPr>
            <p:ph type="sldNum" sz="quarter" idx="5"/>
          </p:nvPr>
        </p:nvSpPr>
        <p:spPr>
          <a:ln/>
        </p:spPr>
        <p:txBody>
          <a:bodyPr/>
          <a:lstStyle/>
          <a:p>
            <a:fld id="{8A4DA298-B08C-4FDC-9793-FF5ED60DB9FE}" type="slidenum">
              <a:rPr lang="en-GB" altLang="en-US"/>
              <a:pPr/>
              <a:t>11</a:t>
            </a:fld>
            <a:endParaRPr lang="en-GB" altLang="en-US" dirty="0"/>
          </a:p>
        </p:txBody>
      </p:sp>
      <p:sp>
        <p:nvSpPr>
          <p:cNvPr id="203778" name="Rectangle 2">
            <a:extLst>
              <a:ext uri="{FF2B5EF4-FFF2-40B4-BE49-F238E27FC236}">
                <a16:creationId xmlns:a16="http://schemas.microsoft.com/office/drawing/2014/main" id="{CEF57A55-B65D-47EB-A983-75778548D5C2}"/>
              </a:ext>
            </a:extLst>
          </p:cNvPr>
          <p:cNvSpPr>
            <a:spLocks noGrp="1" noRot="1" noChangeAspect="1" noChangeArrowheads="1" noTextEdit="1"/>
          </p:cNvSpPr>
          <p:nvPr>
            <p:ph type="sldImg"/>
          </p:nvPr>
        </p:nvSpPr>
        <p:spPr>
          <a:xfrm>
            <a:off x="917575" y="744538"/>
            <a:ext cx="4962525" cy="3722687"/>
          </a:xfrm>
          <a:ln/>
        </p:spPr>
      </p:sp>
      <p:sp>
        <p:nvSpPr>
          <p:cNvPr id="203779" name="Rectangle 3">
            <a:extLst>
              <a:ext uri="{FF2B5EF4-FFF2-40B4-BE49-F238E27FC236}">
                <a16:creationId xmlns:a16="http://schemas.microsoft.com/office/drawing/2014/main" id="{12239B54-F649-4BA0-849E-0B424F8AF7D3}"/>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69097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7">
            <a:extLst>
              <a:ext uri="{FF2B5EF4-FFF2-40B4-BE49-F238E27FC236}">
                <a16:creationId xmlns:a16="http://schemas.microsoft.com/office/drawing/2014/main" id="{B5243A11-C28E-4954-9C8B-7FC1F7976203}"/>
              </a:ext>
            </a:extLst>
          </p:cNvPr>
          <p:cNvSpPr>
            <a:spLocks noGrp="1" noChangeArrowheads="1"/>
          </p:cNvSpPr>
          <p:nvPr>
            <p:ph type="sldNum" sz="quarter" idx="5"/>
          </p:nvPr>
        </p:nvSpPr>
        <p:spPr>
          <a:ln/>
        </p:spPr>
        <p:txBody>
          <a:bodyPr/>
          <a:lstStyle/>
          <a:p>
            <a:fld id="{D2DF5DD4-8DDF-47B3-B862-6CFDD383EB47}" type="slidenum">
              <a:rPr lang="en-GB" altLang="en-US"/>
              <a:pPr/>
              <a:t>13</a:t>
            </a:fld>
            <a:endParaRPr lang="en-GB" altLang="en-US" dirty="0"/>
          </a:p>
        </p:txBody>
      </p:sp>
      <p:sp>
        <p:nvSpPr>
          <p:cNvPr id="177154" name="Rectangle 2">
            <a:extLst>
              <a:ext uri="{FF2B5EF4-FFF2-40B4-BE49-F238E27FC236}">
                <a16:creationId xmlns:a16="http://schemas.microsoft.com/office/drawing/2014/main" id="{C769F58B-D692-41EE-979A-D4B68847349C}"/>
              </a:ext>
            </a:extLst>
          </p:cNvPr>
          <p:cNvSpPr>
            <a:spLocks noGrp="1" noRot="1" noChangeAspect="1" noChangeArrowheads="1" noTextEdit="1"/>
          </p:cNvSpPr>
          <p:nvPr>
            <p:ph type="sldImg"/>
          </p:nvPr>
        </p:nvSpPr>
        <p:spPr>
          <a:xfrm>
            <a:off x="1662113" y="38100"/>
            <a:ext cx="3335337" cy="2501900"/>
          </a:xfrm>
          <a:ln/>
        </p:spPr>
      </p:sp>
      <p:sp>
        <p:nvSpPr>
          <p:cNvPr id="177155" name="Rectangle 3">
            <a:extLst>
              <a:ext uri="{FF2B5EF4-FFF2-40B4-BE49-F238E27FC236}">
                <a16:creationId xmlns:a16="http://schemas.microsoft.com/office/drawing/2014/main" id="{F2E6A3E9-7CB7-42C0-B1E1-F6A310CC9C60}"/>
              </a:ext>
            </a:extLst>
          </p:cNvPr>
          <p:cNvSpPr>
            <a:spLocks noGrp="1" noChangeArrowheads="1"/>
          </p:cNvSpPr>
          <p:nvPr>
            <p:ph type="body" idx="1"/>
          </p:nvPr>
        </p:nvSpPr>
        <p:spPr>
          <a:xfrm>
            <a:off x="484188" y="566738"/>
            <a:ext cx="5842000" cy="8629650"/>
          </a:xfrm>
        </p:spPr>
        <p:txBody>
          <a:bodyPr/>
          <a:lstStyle/>
          <a:p>
            <a:endParaRPr lang="en-GB" altLang="en-US" dirty="0"/>
          </a:p>
        </p:txBody>
      </p:sp>
      <p:graphicFrame>
        <p:nvGraphicFramePr>
          <p:cNvPr id="177156" name="Group 4">
            <a:extLst>
              <a:ext uri="{FF2B5EF4-FFF2-40B4-BE49-F238E27FC236}">
                <a16:creationId xmlns:a16="http://schemas.microsoft.com/office/drawing/2014/main" id="{844A54FD-46E6-4D99-8853-BC1DD50DF9CB}"/>
              </a:ext>
            </a:extLst>
          </p:cNvPr>
          <p:cNvGraphicFramePr>
            <a:graphicFrameLocks noGrp="1"/>
          </p:cNvGraphicFramePr>
          <p:nvPr/>
        </p:nvGraphicFramePr>
        <p:xfrm>
          <a:off x="609600" y="1071563"/>
          <a:ext cx="5576888" cy="4308475"/>
        </p:xfrm>
        <a:graphic>
          <a:graphicData uri="http://schemas.openxmlformats.org/drawingml/2006/table">
            <a:tbl>
              <a:tblPr/>
              <a:tblGrid>
                <a:gridCol w="2820988">
                  <a:extLst>
                    <a:ext uri="{9D8B030D-6E8A-4147-A177-3AD203B41FA5}">
                      <a16:colId xmlns:a16="http://schemas.microsoft.com/office/drawing/2014/main" val="228946026"/>
                    </a:ext>
                  </a:extLst>
                </a:gridCol>
                <a:gridCol w="2755900">
                  <a:extLst>
                    <a:ext uri="{9D8B030D-6E8A-4147-A177-3AD203B41FA5}">
                      <a16:colId xmlns:a16="http://schemas.microsoft.com/office/drawing/2014/main" val="2545312387"/>
                    </a:ext>
                  </a:extLst>
                </a:gridCol>
              </a:tblGrid>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Analyst</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Amiable</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extLst>
                  <a:ext uri="{0D108BD9-81ED-4DB2-BD59-A6C34878D82A}">
                    <a16:rowId xmlns:a16="http://schemas.microsoft.com/office/drawing/2014/main" val="1768494596"/>
                  </a:ext>
                </a:extLst>
              </a:tr>
              <a:tr h="3941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analytical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controlled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orderly</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precise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disciplined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deliberate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cautious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diplomatic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accurate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conscientious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fact finder</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systematic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logical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conventional</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patient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loyal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sympathetic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team person</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relaxed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mature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supportive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stable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considerate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empathetic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persevering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trusting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congenial</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6139965"/>
                  </a:ext>
                </a:extLst>
              </a:tr>
            </a:tbl>
          </a:graphicData>
        </a:graphic>
      </p:graphicFrame>
      <p:graphicFrame>
        <p:nvGraphicFramePr>
          <p:cNvPr id="177167" name="Group 15">
            <a:extLst>
              <a:ext uri="{FF2B5EF4-FFF2-40B4-BE49-F238E27FC236}">
                <a16:creationId xmlns:a16="http://schemas.microsoft.com/office/drawing/2014/main" id="{42BD0ACC-2738-47CB-9190-DA73662B0CB9}"/>
              </a:ext>
            </a:extLst>
          </p:cNvPr>
          <p:cNvGraphicFramePr>
            <a:graphicFrameLocks noGrp="1"/>
          </p:cNvGraphicFramePr>
          <p:nvPr/>
        </p:nvGraphicFramePr>
        <p:xfrm>
          <a:off x="609600" y="5395913"/>
          <a:ext cx="5578475" cy="4306887"/>
        </p:xfrm>
        <a:graphic>
          <a:graphicData uri="http://schemas.openxmlformats.org/drawingml/2006/table">
            <a:tbl>
              <a:tblPr/>
              <a:tblGrid>
                <a:gridCol w="2779713">
                  <a:extLst>
                    <a:ext uri="{9D8B030D-6E8A-4147-A177-3AD203B41FA5}">
                      <a16:colId xmlns:a16="http://schemas.microsoft.com/office/drawing/2014/main" val="1387561821"/>
                    </a:ext>
                  </a:extLst>
                </a:gridCol>
                <a:gridCol w="2798762">
                  <a:extLst>
                    <a:ext uri="{9D8B030D-6E8A-4147-A177-3AD203B41FA5}">
                      <a16:colId xmlns:a16="http://schemas.microsoft.com/office/drawing/2014/main" val="2739730364"/>
                    </a:ext>
                  </a:extLst>
                </a:gridCol>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Expressive</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Driver</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extLst>
                  <a:ext uri="{0D108BD9-81ED-4DB2-BD59-A6C34878D82A}">
                    <a16:rowId xmlns:a16="http://schemas.microsoft.com/office/drawing/2014/main" val="1793521221"/>
                  </a:ext>
                </a:extLst>
              </a:tr>
              <a:tr h="3940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verbal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motivating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enthusiastic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gregarious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convincing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impulsive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generous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influential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charming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confident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inspiring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dramatic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optimistic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animated</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action-orientated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decisive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problem solver</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direct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assertive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demanding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risk taker</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forceful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competitive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independent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determined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results-orientated</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1043167"/>
                  </a:ext>
                </a:extLst>
              </a:tr>
            </a:tbl>
          </a:graphicData>
        </a:graphic>
      </p:graphicFrame>
    </p:spTree>
    <p:extLst>
      <p:ext uri="{BB962C8B-B14F-4D97-AF65-F5344CB8AC3E}">
        <p14:creationId xmlns:p14="http://schemas.microsoft.com/office/powerpoint/2010/main" val="3833484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2136039-FC10-4729-952D-B90B15BE38C5}"/>
              </a:ext>
            </a:extLst>
          </p:cNvPr>
          <p:cNvSpPr>
            <a:spLocks noGrp="1" noChangeArrowheads="1"/>
          </p:cNvSpPr>
          <p:nvPr>
            <p:ph type="sldNum" sz="quarter" idx="5"/>
          </p:nvPr>
        </p:nvSpPr>
        <p:spPr>
          <a:ln/>
        </p:spPr>
        <p:txBody>
          <a:bodyPr/>
          <a:lstStyle/>
          <a:p>
            <a:fld id="{6307AFFB-657F-416B-AFDD-CC0DD2504924}" type="slidenum">
              <a:rPr lang="en-GB" altLang="en-US"/>
              <a:pPr/>
              <a:t>14</a:t>
            </a:fld>
            <a:endParaRPr lang="en-GB" altLang="en-US" dirty="0"/>
          </a:p>
        </p:txBody>
      </p:sp>
      <p:sp>
        <p:nvSpPr>
          <p:cNvPr id="181250" name="Rectangle 2">
            <a:extLst>
              <a:ext uri="{FF2B5EF4-FFF2-40B4-BE49-F238E27FC236}">
                <a16:creationId xmlns:a16="http://schemas.microsoft.com/office/drawing/2014/main" id="{F530FEB0-F681-4D4A-BD26-13F3A174CC7A}"/>
              </a:ext>
            </a:extLst>
          </p:cNvPr>
          <p:cNvSpPr>
            <a:spLocks noGrp="1" noRot="1" noChangeAspect="1" noChangeArrowheads="1" noTextEdit="1"/>
          </p:cNvSpPr>
          <p:nvPr>
            <p:ph type="sldImg"/>
          </p:nvPr>
        </p:nvSpPr>
        <p:spPr>
          <a:xfrm>
            <a:off x="1662113" y="38100"/>
            <a:ext cx="3335337" cy="2501900"/>
          </a:xfrm>
          <a:ln/>
        </p:spPr>
      </p:sp>
      <p:sp>
        <p:nvSpPr>
          <p:cNvPr id="181251" name="Rectangle 3">
            <a:extLst>
              <a:ext uri="{FF2B5EF4-FFF2-40B4-BE49-F238E27FC236}">
                <a16:creationId xmlns:a16="http://schemas.microsoft.com/office/drawing/2014/main" id="{DB3C1AEA-9023-4BC5-BD62-324AF5003578}"/>
              </a:ext>
            </a:extLst>
          </p:cNvPr>
          <p:cNvSpPr>
            <a:spLocks noGrp="1" noChangeArrowheads="1"/>
          </p:cNvSpPr>
          <p:nvPr>
            <p:ph type="body" idx="1"/>
          </p:nvPr>
        </p:nvSpPr>
        <p:spPr>
          <a:xfrm>
            <a:off x="484188" y="1679575"/>
            <a:ext cx="5842000" cy="7516813"/>
          </a:xfrm>
        </p:spPr>
        <p:txBody>
          <a:bodyPr/>
          <a:lstStyle/>
          <a:p>
            <a:endParaRPr lang="en-US" altLang="en-US" dirty="0"/>
          </a:p>
        </p:txBody>
      </p:sp>
    </p:spTree>
    <p:extLst>
      <p:ext uri="{BB962C8B-B14F-4D97-AF65-F5344CB8AC3E}">
        <p14:creationId xmlns:p14="http://schemas.microsoft.com/office/powerpoint/2010/main" val="1420266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7">
            <a:extLst>
              <a:ext uri="{FF2B5EF4-FFF2-40B4-BE49-F238E27FC236}">
                <a16:creationId xmlns:a16="http://schemas.microsoft.com/office/drawing/2014/main" id="{B5243A11-C28E-4954-9C8B-7FC1F7976203}"/>
              </a:ext>
            </a:extLst>
          </p:cNvPr>
          <p:cNvSpPr>
            <a:spLocks noGrp="1" noChangeArrowheads="1"/>
          </p:cNvSpPr>
          <p:nvPr>
            <p:ph type="sldNum" sz="quarter" idx="5"/>
          </p:nvPr>
        </p:nvSpPr>
        <p:spPr>
          <a:ln/>
        </p:spPr>
        <p:txBody>
          <a:bodyPr/>
          <a:lstStyle/>
          <a:p>
            <a:fld id="{D2DF5DD4-8DDF-47B3-B862-6CFDD383EB47}" type="slidenum">
              <a:rPr lang="en-GB" altLang="en-US"/>
              <a:pPr/>
              <a:t>16</a:t>
            </a:fld>
            <a:endParaRPr lang="en-GB" altLang="en-US" dirty="0"/>
          </a:p>
        </p:txBody>
      </p:sp>
      <p:sp>
        <p:nvSpPr>
          <p:cNvPr id="177154" name="Rectangle 2">
            <a:extLst>
              <a:ext uri="{FF2B5EF4-FFF2-40B4-BE49-F238E27FC236}">
                <a16:creationId xmlns:a16="http://schemas.microsoft.com/office/drawing/2014/main" id="{C769F58B-D692-41EE-979A-D4B68847349C}"/>
              </a:ext>
            </a:extLst>
          </p:cNvPr>
          <p:cNvSpPr>
            <a:spLocks noGrp="1" noRot="1" noChangeAspect="1" noChangeArrowheads="1" noTextEdit="1"/>
          </p:cNvSpPr>
          <p:nvPr>
            <p:ph type="sldImg"/>
          </p:nvPr>
        </p:nvSpPr>
        <p:spPr>
          <a:xfrm>
            <a:off x="1662113" y="38100"/>
            <a:ext cx="3335337" cy="2501900"/>
          </a:xfrm>
          <a:ln/>
        </p:spPr>
      </p:sp>
      <p:sp>
        <p:nvSpPr>
          <p:cNvPr id="177155" name="Rectangle 3">
            <a:extLst>
              <a:ext uri="{FF2B5EF4-FFF2-40B4-BE49-F238E27FC236}">
                <a16:creationId xmlns:a16="http://schemas.microsoft.com/office/drawing/2014/main" id="{F2E6A3E9-7CB7-42C0-B1E1-F6A310CC9C60}"/>
              </a:ext>
            </a:extLst>
          </p:cNvPr>
          <p:cNvSpPr>
            <a:spLocks noGrp="1" noChangeArrowheads="1"/>
          </p:cNvSpPr>
          <p:nvPr>
            <p:ph type="body" idx="1"/>
          </p:nvPr>
        </p:nvSpPr>
        <p:spPr>
          <a:xfrm>
            <a:off x="484188" y="566738"/>
            <a:ext cx="5842000" cy="8629650"/>
          </a:xfrm>
        </p:spPr>
        <p:txBody>
          <a:bodyPr/>
          <a:lstStyle/>
          <a:p>
            <a:endParaRPr lang="en-GB" altLang="en-US" dirty="0"/>
          </a:p>
        </p:txBody>
      </p:sp>
      <p:graphicFrame>
        <p:nvGraphicFramePr>
          <p:cNvPr id="177156" name="Group 4">
            <a:extLst>
              <a:ext uri="{FF2B5EF4-FFF2-40B4-BE49-F238E27FC236}">
                <a16:creationId xmlns:a16="http://schemas.microsoft.com/office/drawing/2014/main" id="{844A54FD-46E6-4D99-8853-BC1DD50DF9CB}"/>
              </a:ext>
            </a:extLst>
          </p:cNvPr>
          <p:cNvGraphicFramePr>
            <a:graphicFrameLocks noGrp="1"/>
          </p:cNvGraphicFramePr>
          <p:nvPr/>
        </p:nvGraphicFramePr>
        <p:xfrm>
          <a:off x="609600" y="1071563"/>
          <a:ext cx="5576888" cy="4308475"/>
        </p:xfrm>
        <a:graphic>
          <a:graphicData uri="http://schemas.openxmlformats.org/drawingml/2006/table">
            <a:tbl>
              <a:tblPr/>
              <a:tblGrid>
                <a:gridCol w="2820988">
                  <a:extLst>
                    <a:ext uri="{9D8B030D-6E8A-4147-A177-3AD203B41FA5}">
                      <a16:colId xmlns:a16="http://schemas.microsoft.com/office/drawing/2014/main" val="228946026"/>
                    </a:ext>
                  </a:extLst>
                </a:gridCol>
                <a:gridCol w="2755900">
                  <a:extLst>
                    <a:ext uri="{9D8B030D-6E8A-4147-A177-3AD203B41FA5}">
                      <a16:colId xmlns:a16="http://schemas.microsoft.com/office/drawing/2014/main" val="2545312387"/>
                    </a:ext>
                  </a:extLst>
                </a:gridCol>
              </a:tblGrid>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Analyst</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Amiable</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extLst>
                  <a:ext uri="{0D108BD9-81ED-4DB2-BD59-A6C34878D82A}">
                    <a16:rowId xmlns:a16="http://schemas.microsoft.com/office/drawing/2014/main" val="1768494596"/>
                  </a:ext>
                </a:extLst>
              </a:tr>
              <a:tr h="3941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analytical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controlled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orderly</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precise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disciplined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deliberate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cautious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diplomatic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accurate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conscientious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fact finder</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systematic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logical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conventional</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patient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loyal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sympathetic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team person</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relaxed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mature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supportive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stable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considerate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empathetic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persevering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trusting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congenial</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6139965"/>
                  </a:ext>
                </a:extLst>
              </a:tr>
            </a:tbl>
          </a:graphicData>
        </a:graphic>
      </p:graphicFrame>
      <p:graphicFrame>
        <p:nvGraphicFramePr>
          <p:cNvPr id="177167" name="Group 15">
            <a:extLst>
              <a:ext uri="{FF2B5EF4-FFF2-40B4-BE49-F238E27FC236}">
                <a16:creationId xmlns:a16="http://schemas.microsoft.com/office/drawing/2014/main" id="{42BD0ACC-2738-47CB-9190-DA73662B0CB9}"/>
              </a:ext>
            </a:extLst>
          </p:cNvPr>
          <p:cNvGraphicFramePr>
            <a:graphicFrameLocks noGrp="1"/>
          </p:cNvGraphicFramePr>
          <p:nvPr/>
        </p:nvGraphicFramePr>
        <p:xfrm>
          <a:off x="609600" y="5395913"/>
          <a:ext cx="5578475" cy="4306887"/>
        </p:xfrm>
        <a:graphic>
          <a:graphicData uri="http://schemas.openxmlformats.org/drawingml/2006/table">
            <a:tbl>
              <a:tblPr/>
              <a:tblGrid>
                <a:gridCol w="2779713">
                  <a:extLst>
                    <a:ext uri="{9D8B030D-6E8A-4147-A177-3AD203B41FA5}">
                      <a16:colId xmlns:a16="http://schemas.microsoft.com/office/drawing/2014/main" val="1387561821"/>
                    </a:ext>
                  </a:extLst>
                </a:gridCol>
                <a:gridCol w="2798762">
                  <a:extLst>
                    <a:ext uri="{9D8B030D-6E8A-4147-A177-3AD203B41FA5}">
                      <a16:colId xmlns:a16="http://schemas.microsoft.com/office/drawing/2014/main" val="2739730364"/>
                    </a:ext>
                  </a:extLst>
                </a:gridCol>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Expressive</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Driver</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extLst>
                  <a:ext uri="{0D108BD9-81ED-4DB2-BD59-A6C34878D82A}">
                    <a16:rowId xmlns:a16="http://schemas.microsoft.com/office/drawing/2014/main" val="1793521221"/>
                  </a:ext>
                </a:extLst>
              </a:tr>
              <a:tr h="3940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verbal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motivating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enthusiastic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gregarious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convincing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impulsive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generous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influential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charming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confident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inspiring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dramatic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optimistic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animated</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action-orientated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decisive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problem solver</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direct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assertive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demanding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risk taker</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forceful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competitive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independent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determined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results-orientated</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1043167"/>
                  </a:ext>
                </a:extLst>
              </a:tr>
            </a:tbl>
          </a:graphicData>
        </a:graphic>
      </p:graphicFrame>
    </p:spTree>
    <p:extLst>
      <p:ext uri="{BB962C8B-B14F-4D97-AF65-F5344CB8AC3E}">
        <p14:creationId xmlns:p14="http://schemas.microsoft.com/office/powerpoint/2010/main" val="238815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DB1103C-B4FD-4095-8A42-6E9661EE9D96}"/>
              </a:ext>
            </a:extLst>
          </p:cNvPr>
          <p:cNvSpPr>
            <a:spLocks noGrp="1" noChangeArrowheads="1"/>
          </p:cNvSpPr>
          <p:nvPr>
            <p:ph type="sldNum" sz="quarter" idx="5"/>
          </p:nvPr>
        </p:nvSpPr>
        <p:spPr>
          <a:ln/>
        </p:spPr>
        <p:txBody>
          <a:bodyPr/>
          <a:lstStyle/>
          <a:p>
            <a:fld id="{F67B4D03-0D25-4E4E-8E9A-1567B7403EC2}" type="slidenum">
              <a:rPr lang="en-GB" altLang="en-US"/>
              <a:pPr/>
              <a:t>17</a:t>
            </a:fld>
            <a:endParaRPr lang="en-GB" altLang="en-US" dirty="0"/>
          </a:p>
        </p:txBody>
      </p:sp>
      <p:sp>
        <p:nvSpPr>
          <p:cNvPr id="183298" name="Rectangle 2">
            <a:extLst>
              <a:ext uri="{FF2B5EF4-FFF2-40B4-BE49-F238E27FC236}">
                <a16:creationId xmlns:a16="http://schemas.microsoft.com/office/drawing/2014/main" id="{EACB7199-A47E-4EFA-9096-DCE770CC3E82}"/>
              </a:ext>
            </a:extLst>
          </p:cNvPr>
          <p:cNvSpPr>
            <a:spLocks noGrp="1" noRot="1" noChangeAspect="1" noChangeArrowheads="1" noTextEdit="1"/>
          </p:cNvSpPr>
          <p:nvPr>
            <p:ph type="sldImg"/>
          </p:nvPr>
        </p:nvSpPr>
        <p:spPr>
          <a:xfrm>
            <a:off x="1662113" y="38100"/>
            <a:ext cx="3335337" cy="2501900"/>
          </a:xfrm>
          <a:ln/>
        </p:spPr>
      </p:sp>
      <p:sp>
        <p:nvSpPr>
          <p:cNvPr id="183299" name="Rectangle 3">
            <a:extLst>
              <a:ext uri="{FF2B5EF4-FFF2-40B4-BE49-F238E27FC236}">
                <a16:creationId xmlns:a16="http://schemas.microsoft.com/office/drawing/2014/main" id="{4C751979-5EB3-4EAD-8EA9-62FDF404E847}"/>
              </a:ext>
            </a:extLst>
          </p:cNvPr>
          <p:cNvSpPr>
            <a:spLocks noGrp="1" noChangeArrowheads="1"/>
          </p:cNvSpPr>
          <p:nvPr>
            <p:ph type="body" idx="1"/>
          </p:nvPr>
        </p:nvSpPr>
        <p:spPr>
          <a:xfrm>
            <a:off x="484188" y="1679575"/>
            <a:ext cx="5842000" cy="7516813"/>
          </a:xfrm>
        </p:spPr>
        <p:txBody>
          <a:bodyPr/>
          <a:lstStyle/>
          <a:p>
            <a:endParaRPr lang="en-US" altLang="en-US" dirty="0"/>
          </a:p>
        </p:txBody>
      </p:sp>
    </p:spTree>
    <p:extLst>
      <p:ext uri="{BB962C8B-B14F-4D97-AF65-F5344CB8AC3E}">
        <p14:creationId xmlns:p14="http://schemas.microsoft.com/office/powerpoint/2010/main" val="100338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7">
            <a:extLst>
              <a:ext uri="{FF2B5EF4-FFF2-40B4-BE49-F238E27FC236}">
                <a16:creationId xmlns:a16="http://schemas.microsoft.com/office/drawing/2014/main" id="{B5243A11-C28E-4954-9C8B-7FC1F7976203}"/>
              </a:ext>
            </a:extLst>
          </p:cNvPr>
          <p:cNvSpPr>
            <a:spLocks noGrp="1" noChangeArrowheads="1"/>
          </p:cNvSpPr>
          <p:nvPr>
            <p:ph type="sldNum" sz="quarter" idx="5"/>
          </p:nvPr>
        </p:nvSpPr>
        <p:spPr>
          <a:ln/>
        </p:spPr>
        <p:txBody>
          <a:bodyPr/>
          <a:lstStyle/>
          <a:p>
            <a:fld id="{D2DF5DD4-8DDF-47B3-B862-6CFDD383EB47}" type="slidenum">
              <a:rPr lang="en-GB" altLang="en-US"/>
              <a:pPr/>
              <a:t>19</a:t>
            </a:fld>
            <a:endParaRPr lang="en-GB" altLang="en-US" dirty="0"/>
          </a:p>
        </p:txBody>
      </p:sp>
      <p:sp>
        <p:nvSpPr>
          <p:cNvPr id="177154" name="Rectangle 2">
            <a:extLst>
              <a:ext uri="{FF2B5EF4-FFF2-40B4-BE49-F238E27FC236}">
                <a16:creationId xmlns:a16="http://schemas.microsoft.com/office/drawing/2014/main" id="{C769F58B-D692-41EE-979A-D4B68847349C}"/>
              </a:ext>
            </a:extLst>
          </p:cNvPr>
          <p:cNvSpPr>
            <a:spLocks noGrp="1" noRot="1" noChangeAspect="1" noChangeArrowheads="1" noTextEdit="1"/>
          </p:cNvSpPr>
          <p:nvPr>
            <p:ph type="sldImg"/>
          </p:nvPr>
        </p:nvSpPr>
        <p:spPr>
          <a:xfrm>
            <a:off x="1662113" y="38100"/>
            <a:ext cx="3335337" cy="2501900"/>
          </a:xfrm>
          <a:ln/>
        </p:spPr>
      </p:sp>
      <p:sp>
        <p:nvSpPr>
          <p:cNvPr id="177155" name="Rectangle 3">
            <a:extLst>
              <a:ext uri="{FF2B5EF4-FFF2-40B4-BE49-F238E27FC236}">
                <a16:creationId xmlns:a16="http://schemas.microsoft.com/office/drawing/2014/main" id="{F2E6A3E9-7CB7-42C0-B1E1-F6A310CC9C60}"/>
              </a:ext>
            </a:extLst>
          </p:cNvPr>
          <p:cNvSpPr>
            <a:spLocks noGrp="1" noChangeArrowheads="1"/>
          </p:cNvSpPr>
          <p:nvPr>
            <p:ph type="body" idx="1"/>
          </p:nvPr>
        </p:nvSpPr>
        <p:spPr>
          <a:xfrm>
            <a:off x="484188" y="566738"/>
            <a:ext cx="5842000" cy="8629650"/>
          </a:xfrm>
        </p:spPr>
        <p:txBody>
          <a:bodyPr/>
          <a:lstStyle/>
          <a:p>
            <a:r>
              <a:rPr lang="en-GB" sz="1400" b="1" kern="1200" dirty="0">
                <a:solidFill>
                  <a:schemeClr val="tx1"/>
                </a:solidFill>
                <a:effectLst/>
                <a:latin typeface="+mn-lt"/>
                <a:ea typeface="+mn-ea"/>
                <a:cs typeface="+mn-cs"/>
              </a:rPr>
              <a:t>Guess Your Style</a:t>
            </a:r>
          </a:p>
          <a:p>
            <a:r>
              <a:rPr lang="en-GB" sz="1400" kern="1200" dirty="0">
                <a:solidFill>
                  <a:schemeClr val="tx1"/>
                </a:solidFill>
                <a:effectLst/>
                <a:latin typeface="+mn-lt"/>
                <a:ea typeface="+mn-ea"/>
                <a:cs typeface="+mn-cs"/>
              </a:rPr>
              <a:t>Delegates to guess from the information they just heard which style best describes their usual behaviour.</a:t>
            </a:r>
          </a:p>
          <a:p>
            <a:r>
              <a:rPr lang="en-GB" sz="1400" kern="1200" dirty="0">
                <a:solidFill>
                  <a:schemeClr val="tx1"/>
                </a:solidFill>
                <a:effectLst/>
                <a:latin typeface="+mn-lt"/>
                <a:ea typeface="+mn-ea"/>
                <a:cs typeface="+mn-cs"/>
              </a:rPr>
              <a:t>Then ask people to refer to the questionnaire they should have done before the course.</a:t>
            </a:r>
          </a:p>
          <a:p>
            <a:endParaRPr lang="en-GB" altLang="en-US" dirty="0"/>
          </a:p>
        </p:txBody>
      </p:sp>
      <p:graphicFrame>
        <p:nvGraphicFramePr>
          <p:cNvPr id="177156" name="Group 4">
            <a:extLst>
              <a:ext uri="{FF2B5EF4-FFF2-40B4-BE49-F238E27FC236}">
                <a16:creationId xmlns:a16="http://schemas.microsoft.com/office/drawing/2014/main" id="{844A54FD-46E6-4D99-8853-BC1DD50DF9CB}"/>
              </a:ext>
            </a:extLst>
          </p:cNvPr>
          <p:cNvGraphicFramePr>
            <a:graphicFrameLocks noGrp="1"/>
          </p:cNvGraphicFramePr>
          <p:nvPr/>
        </p:nvGraphicFramePr>
        <p:xfrm>
          <a:off x="609600" y="1071563"/>
          <a:ext cx="5576888" cy="4308475"/>
        </p:xfrm>
        <a:graphic>
          <a:graphicData uri="http://schemas.openxmlformats.org/drawingml/2006/table">
            <a:tbl>
              <a:tblPr/>
              <a:tblGrid>
                <a:gridCol w="2820988">
                  <a:extLst>
                    <a:ext uri="{9D8B030D-6E8A-4147-A177-3AD203B41FA5}">
                      <a16:colId xmlns:a16="http://schemas.microsoft.com/office/drawing/2014/main" val="228946026"/>
                    </a:ext>
                  </a:extLst>
                </a:gridCol>
                <a:gridCol w="2755900">
                  <a:extLst>
                    <a:ext uri="{9D8B030D-6E8A-4147-A177-3AD203B41FA5}">
                      <a16:colId xmlns:a16="http://schemas.microsoft.com/office/drawing/2014/main" val="2545312387"/>
                    </a:ext>
                  </a:extLst>
                </a:gridCol>
              </a:tblGrid>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Analyst</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Amiable</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extLst>
                  <a:ext uri="{0D108BD9-81ED-4DB2-BD59-A6C34878D82A}">
                    <a16:rowId xmlns:a16="http://schemas.microsoft.com/office/drawing/2014/main" val="1768494596"/>
                  </a:ext>
                </a:extLst>
              </a:tr>
              <a:tr h="3941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analytical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controlled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orderly</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precise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disciplined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deliberate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cautious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diplomatic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accurate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conscientious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fact finder</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systematic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logical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conventional</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patient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loyal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sympathetic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team person</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relaxed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mature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supportive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stable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considerate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empathetic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persevering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trusting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congenial</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6139965"/>
                  </a:ext>
                </a:extLst>
              </a:tr>
            </a:tbl>
          </a:graphicData>
        </a:graphic>
      </p:graphicFrame>
      <p:graphicFrame>
        <p:nvGraphicFramePr>
          <p:cNvPr id="177167" name="Group 15">
            <a:extLst>
              <a:ext uri="{FF2B5EF4-FFF2-40B4-BE49-F238E27FC236}">
                <a16:creationId xmlns:a16="http://schemas.microsoft.com/office/drawing/2014/main" id="{42BD0ACC-2738-47CB-9190-DA73662B0CB9}"/>
              </a:ext>
            </a:extLst>
          </p:cNvPr>
          <p:cNvGraphicFramePr>
            <a:graphicFrameLocks noGrp="1"/>
          </p:cNvGraphicFramePr>
          <p:nvPr/>
        </p:nvGraphicFramePr>
        <p:xfrm>
          <a:off x="609600" y="5395913"/>
          <a:ext cx="5578475" cy="4306887"/>
        </p:xfrm>
        <a:graphic>
          <a:graphicData uri="http://schemas.openxmlformats.org/drawingml/2006/table">
            <a:tbl>
              <a:tblPr/>
              <a:tblGrid>
                <a:gridCol w="2779713">
                  <a:extLst>
                    <a:ext uri="{9D8B030D-6E8A-4147-A177-3AD203B41FA5}">
                      <a16:colId xmlns:a16="http://schemas.microsoft.com/office/drawing/2014/main" val="1387561821"/>
                    </a:ext>
                  </a:extLst>
                </a:gridCol>
                <a:gridCol w="2798762">
                  <a:extLst>
                    <a:ext uri="{9D8B030D-6E8A-4147-A177-3AD203B41FA5}">
                      <a16:colId xmlns:a16="http://schemas.microsoft.com/office/drawing/2014/main" val="2739730364"/>
                    </a:ext>
                  </a:extLst>
                </a:gridCol>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Expressive</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Driver</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extLst>
                  <a:ext uri="{0D108BD9-81ED-4DB2-BD59-A6C34878D82A}">
                    <a16:rowId xmlns:a16="http://schemas.microsoft.com/office/drawing/2014/main" val="1793521221"/>
                  </a:ext>
                </a:extLst>
              </a:tr>
              <a:tr h="3940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verbal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motivating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enthusiastic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gregarious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convincing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impulsive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generous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influential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charming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confident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inspiring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dramatic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optimistic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animated</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action-orientated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decisive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problem solver</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direct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assertive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demanding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risk taker</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forceful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competitive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independent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determined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results-orientated</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1043167"/>
                  </a:ext>
                </a:extLst>
              </a:tr>
            </a:tbl>
          </a:graphicData>
        </a:graphic>
      </p:graphicFrame>
    </p:spTree>
    <p:extLst>
      <p:ext uri="{BB962C8B-B14F-4D97-AF65-F5344CB8AC3E}">
        <p14:creationId xmlns:p14="http://schemas.microsoft.com/office/powerpoint/2010/main" val="1352919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0F9154F-972F-4DFA-AD57-51AC11648441}"/>
              </a:ext>
            </a:extLst>
          </p:cNvPr>
          <p:cNvSpPr>
            <a:spLocks noGrp="1" noChangeArrowheads="1"/>
          </p:cNvSpPr>
          <p:nvPr>
            <p:ph type="sldNum" sz="quarter" idx="5"/>
          </p:nvPr>
        </p:nvSpPr>
        <p:spPr>
          <a:ln/>
        </p:spPr>
        <p:txBody>
          <a:bodyPr/>
          <a:lstStyle/>
          <a:p>
            <a:fld id="{D40A827B-1042-4608-A2A7-DD65F2F4A6DF}" type="slidenum">
              <a:rPr lang="en-GB" altLang="en-US"/>
              <a:pPr/>
              <a:t>20</a:t>
            </a:fld>
            <a:endParaRPr lang="en-GB" altLang="en-US" dirty="0"/>
          </a:p>
        </p:txBody>
      </p:sp>
      <p:sp>
        <p:nvSpPr>
          <p:cNvPr id="187394" name="Rectangle 2">
            <a:extLst>
              <a:ext uri="{FF2B5EF4-FFF2-40B4-BE49-F238E27FC236}">
                <a16:creationId xmlns:a16="http://schemas.microsoft.com/office/drawing/2014/main" id="{DAEA7C91-882F-4688-B47D-3408724B2ABF}"/>
              </a:ext>
            </a:extLst>
          </p:cNvPr>
          <p:cNvSpPr>
            <a:spLocks noGrp="1" noRot="1" noChangeAspect="1" noChangeArrowheads="1" noTextEdit="1"/>
          </p:cNvSpPr>
          <p:nvPr>
            <p:ph type="sldImg"/>
          </p:nvPr>
        </p:nvSpPr>
        <p:spPr>
          <a:xfrm>
            <a:off x="1441450" y="82550"/>
            <a:ext cx="3308350" cy="2481263"/>
          </a:xfrm>
          <a:ln/>
        </p:spPr>
      </p:sp>
      <p:sp>
        <p:nvSpPr>
          <p:cNvPr id="187395" name="Rectangle 3">
            <a:extLst>
              <a:ext uri="{FF2B5EF4-FFF2-40B4-BE49-F238E27FC236}">
                <a16:creationId xmlns:a16="http://schemas.microsoft.com/office/drawing/2014/main" id="{CBDD6071-318E-4F3E-A6D0-D9722E2990FC}"/>
              </a:ext>
            </a:extLst>
          </p:cNvPr>
          <p:cNvSpPr>
            <a:spLocks noGrp="1" noChangeArrowheads="1"/>
          </p:cNvSpPr>
          <p:nvPr>
            <p:ph type="body" idx="1"/>
          </p:nvPr>
        </p:nvSpPr>
        <p:spPr>
          <a:xfrm>
            <a:off x="452438" y="2727325"/>
            <a:ext cx="5892800" cy="6619875"/>
          </a:xfrm>
        </p:spPr>
        <p:txBody>
          <a:bodyPr/>
          <a:lstStyle/>
          <a:p>
            <a:r>
              <a:rPr lang="en-GB" sz="1400" b="1" kern="1200" dirty="0">
                <a:solidFill>
                  <a:schemeClr val="tx1"/>
                </a:solidFill>
                <a:effectLst/>
                <a:latin typeface="+mn-lt"/>
                <a:ea typeface="+mn-ea"/>
                <a:cs typeface="+mn-cs"/>
              </a:rPr>
              <a:t>What’s your behavioural Style?</a:t>
            </a:r>
          </a:p>
          <a:p>
            <a:r>
              <a:rPr lang="en-GB" sz="1400" kern="1200" dirty="0">
                <a:solidFill>
                  <a:schemeClr val="tx1"/>
                </a:solidFill>
                <a:effectLst/>
                <a:latin typeface="+mn-lt"/>
                <a:ea typeface="+mn-ea"/>
                <a:cs typeface="+mn-cs"/>
              </a:rPr>
              <a:t>Add the guess with the result and they decide what style they mostly demonstrate through behaviour and language.</a:t>
            </a:r>
            <a:endParaRPr lang="en-US" altLang="en-US" sz="1600" dirty="0"/>
          </a:p>
        </p:txBody>
      </p:sp>
    </p:spTree>
    <p:extLst>
      <p:ext uri="{BB962C8B-B14F-4D97-AF65-F5344CB8AC3E}">
        <p14:creationId xmlns:p14="http://schemas.microsoft.com/office/powerpoint/2010/main" val="2082101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8325" y="0"/>
            <a:ext cx="3119438" cy="2341563"/>
          </a:xfrm>
        </p:spPr>
      </p:sp>
      <p:sp>
        <p:nvSpPr>
          <p:cNvPr id="3" name="Notes Placeholder 2"/>
          <p:cNvSpPr>
            <a:spLocks noGrp="1"/>
          </p:cNvSpPr>
          <p:nvPr>
            <p:ph type="body" idx="1"/>
          </p:nvPr>
        </p:nvSpPr>
        <p:spPr/>
        <p:txBody>
          <a:bodyPr/>
          <a:lstStyle/>
          <a:p>
            <a:r>
              <a:rPr lang="en-GB" sz="1400" b="1" kern="1200" dirty="0">
                <a:solidFill>
                  <a:schemeClr val="tx1"/>
                </a:solidFill>
                <a:effectLst/>
                <a:latin typeface="+mn-lt"/>
                <a:ea typeface="+mn-ea"/>
                <a:cs typeface="+mn-cs"/>
              </a:rPr>
              <a:t>Pairs work – understanding my type</a:t>
            </a:r>
          </a:p>
        </p:txBody>
      </p:sp>
      <p:sp>
        <p:nvSpPr>
          <p:cNvPr id="4" name="Slide Number Placeholder 3"/>
          <p:cNvSpPr>
            <a:spLocks noGrp="1"/>
          </p:cNvSpPr>
          <p:nvPr>
            <p:ph type="sldNum" sz="quarter" idx="10"/>
          </p:nvPr>
        </p:nvSpPr>
        <p:spPr/>
        <p:txBody>
          <a:bodyPr/>
          <a:lstStyle/>
          <a:p>
            <a:pPr>
              <a:defRPr/>
            </a:pPr>
            <a:fld id="{59124411-EF46-4C2F-9D30-3302915603D0}" type="slidenum">
              <a:rPr lang="en-GB" altLang="en-US" smtClean="0"/>
              <a:pPr>
                <a:defRPr/>
              </a:pPr>
              <a:t>21</a:t>
            </a:fld>
            <a:endParaRPr lang="en-GB" altLang="en-US" dirty="0"/>
          </a:p>
        </p:txBody>
      </p:sp>
    </p:spTree>
    <p:extLst>
      <p:ext uri="{BB962C8B-B14F-4D97-AF65-F5344CB8AC3E}">
        <p14:creationId xmlns:p14="http://schemas.microsoft.com/office/powerpoint/2010/main" val="1210878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7">
            <a:extLst>
              <a:ext uri="{FF2B5EF4-FFF2-40B4-BE49-F238E27FC236}">
                <a16:creationId xmlns:a16="http://schemas.microsoft.com/office/drawing/2014/main" id="{B5243A11-C28E-4954-9C8B-7FC1F7976203}"/>
              </a:ext>
            </a:extLst>
          </p:cNvPr>
          <p:cNvSpPr>
            <a:spLocks noGrp="1" noChangeArrowheads="1"/>
          </p:cNvSpPr>
          <p:nvPr>
            <p:ph type="sldNum" sz="quarter" idx="5"/>
          </p:nvPr>
        </p:nvSpPr>
        <p:spPr>
          <a:ln/>
        </p:spPr>
        <p:txBody>
          <a:bodyPr/>
          <a:lstStyle/>
          <a:p>
            <a:fld id="{D2DF5DD4-8DDF-47B3-B862-6CFDD383EB47}" type="slidenum">
              <a:rPr lang="en-GB" altLang="en-US"/>
              <a:pPr/>
              <a:t>22</a:t>
            </a:fld>
            <a:endParaRPr lang="en-GB" altLang="en-US" dirty="0"/>
          </a:p>
        </p:txBody>
      </p:sp>
      <p:sp>
        <p:nvSpPr>
          <p:cNvPr id="177154" name="Rectangle 2">
            <a:extLst>
              <a:ext uri="{FF2B5EF4-FFF2-40B4-BE49-F238E27FC236}">
                <a16:creationId xmlns:a16="http://schemas.microsoft.com/office/drawing/2014/main" id="{C769F58B-D692-41EE-979A-D4B68847349C}"/>
              </a:ext>
            </a:extLst>
          </p:cNvPr>
          <p:cNvSpPr>
            <a:spLocks noGrp="1" noRot="1" noChangeAspect="1" noChangeArrowheads="1" noTextEdit="1"/>
          </p:cNvSpPr>
          <p:nvPr>
            <p:ph type="sldImg"/>
          </p:nvPr>
        </p:nvSpPr>
        <p:spPr>
          <a:xfrm>
            <a:off x="1662113" y="38100"/>
            <a:ext cx="3335337" cy="2501900"/>
          </a:xfrm>
          <a:ln/>
        </p:spPr>
      </p:sp>
      <p:sp>
        <p:nvSpPr>
          <p:cNvPr id="177155" name="Rectangle 3">
            <a:extLst>
              <a:ext uri="{FF2B5EF4-FFF2-40B4-BE49-F238E27FC236}">
                <a16:creationId xmlns:a16="http://schemas.microsoft.com/office/drawing/2014/main" id="{F2E6A3E9-7CB7-42C0-B1E1-F6A310CC9C60}"/>
              </a:ext>
            </a:extLst>
          </p:cNvPr>
          <p:cNvSpPr>
            <a:spLocks noGrp="1" noChangeArrowheads="1"/>
          </p:cNvSpPr>
          <p:nvPr>
            <p:ph type="body" idx="1"/>
          </p:nvPr>
        </p:nvSpPr>
        <p:spPr>
          <a:xfrm>
            <a:off x="484188" y="566738"/>
            <a:ext cx="5842000" cy="8629650"/>
          </a:xfrm>
        </p:spPr>
        <p:txBody>
          <a:bodyPr/>
          <a:lstStyle/>
          <a:p>
            <a:r>
              <a:rPr lang="en-GB" sz="1400" kern="1200" dirty="0">
                <a:solidFill>
                  <a:schemeClr val="tx1"/>
                </a:solidFill>
                <a:effectLst/>
                <a:latin typeface="+mn-lt"/>
                <a:ea typeface="+mn-ea"/>
                <a:cs typeface="+mn-cs"/>
              </a:rPr>
              <a:t>Each described by how they like to do things, a thought-bubble and some behavioural characteristics.</a:t>
            </a:r>
            <a:endParaRPr lang="en-GB" altLang="en-US" dirty="0"/>
          </a:p>
        </p:txBody>
      </p:sp>
      <p:graphicFrame>
        <p:nvGraphicFramePr>
          <p:cNvPr id="177156" name="Group 4">
            <a:extLst>
              <a:ext uri="{FF2B5EF4-FFF2-40B4-BE49-F238E27FC236}">
                <a16:creationId xmlns:a16="http://schemas.microsoft.com/office/drawing/2014/main" id="{844A54FD-46E6-4D99-8853-BC1DD50DF9CB}"/>
              </a:ext>
            </a:extLst>
          </p:cNvPr>
          <p:cNvGraphicFramePr>
            <a:graphicFrameLocks noGrp="1"/>
          </p:cNvGraphicFramePr>
          <p:nvPr/>
        </p:nvGraphicFramePr>
        <p:xfrm>
          <a:off x="609600" y="1071563"/>
          <a:ext cx="5576888" cy="4308475"/>
        </p:xfrm>
        <a:graphic>
          <a:graphicData uri="http://schemas.openxmlformats.org/drawingml/2006/table">
            <a:tbl>
              <a:tblPr/>
              <a:tblGrid>
                <a:gridCol w="2820988">
                  <a:extLst>
                    <a:ext uri="{9D8B030D-6E8A-4147-A177-3AD203B41FA5}">
                      <a16:colId xmlns:a16="http://schemas.microsoft.com/office/drawing/2014/main" val="228946026"/>
                    </a:ext>
                  </a:extLst>
                </a:gridCol>
                <a:gridCol w="2755900">
                  <a:extLst>
                    <a:ext uri="{9D8B030D-6E8A-4147-A177-3AD203B41FA5}">
                      <a16:colId xmlns:a16="http://schemas.microsoft.com/office/drawing/2014/main" val="2545312387"/>
                    </a:ext>
                  </a:extLst>
                </a:gridCol>
              </a:tblGrid>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Analyst</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Amiable</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extLst>
                  <a:ext uri="{0D108BD9-81ED-4DB2-BD59-A6C34878D82A}">
                    <a16:rowId xmlns:a16="http://schemas.microsoft.com/office/drawing/2014/main" val="1768494596"/>
                  </a:ext>
                </a:extLst>
              </a:tr>
              <a:tr h="3941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analytical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controlled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orderly</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precise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disciplined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deliberate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cautious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diplomatic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accurate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conscientious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fact finder</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systematic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logical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conventional</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patient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loyal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sympathetic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team person</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relaxed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mature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supportive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stable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considerate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empathetic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persevering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trusting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congenial</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6139965"/>
                  </a:ext>
                </a:extLst>
              </a:tr>
            </a:tbl>
          </a:graphicData>
        </a:graphic>
      </p:graphicFrame>
      <p:graphicFrame>
        <p:nvGraphicFramePr>
          <p:cNvPr id="177167" name="Group 15">
            <a:extLst>
              <a:ext uri="{FF2B5EF4-FFF2-40B4-BE49-F238E27FC236}">
                <a16:creationId xmlns:a16="http://schemas.microsoft.com/office/drawing/2014/main" id="{42BD0ACC-2738-47CB-9190-DA73662B0CB9}"/>
              </a:ext>
            </a:extLst>
          </p:cNvPr>
          <p:cNvGraphicFramePr>
            <a:graphicFrameLocks noGrp="1"/>
          </p:cNvGraphicFramePr>
          <p:nvPr/>
        </p:nvGraphicFramePr>
        <p:xfrm>
          <a:off x="609600" y="5395913"/>
          <a:ext cx="5578475" cy="4306887"/>
        </p:xfrm>
        <a:graphic>
          <a:graphicData uri="http://schemas.openxmlformats.org/drawingml/2006/table">
            <a:tbl>
              <a:tblPr/>
              <a:tblGrid>
                <a:gridCol w="2779713">
                  <a:extLst>
                    <a:ext uri="{9D8B030D-6E8A-4147-A177-3AD203B41FA5}">
                      <a16:colId xmlns:a16="http://schemas.microsoft.com/office/drawing/2014/main" val="1387561821"/>
                    </a:ext>
                  </a:extLst>
                </a:gridCol>
                <a:gridCol w="2798762">
                  <a:extLst>
                    <a:ext uri="{9D8B030D-6E8A-4147-A177-3AD203B41FA5}">
                      <a16:colId xmlns:a16="http://schemas.microsoft.com/office/drawing/2014/main" val="2739730364"/>
                    </a:ext>
                  </a:extLst>
                </a:gridCol>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Expressive</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Driver</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extLst>
                  <a:ext uri="{0D108BD9-81ED-4DB2-BD59-A6C34878D82A}">
                    <a16:rowId xmlns:a16="http://schemas.microsoft.com/office/drawing/2014/main" val="1793521221"/>
                  </a:ext>
                </a:extLst>
              </a:tr>
              <a:tr h="3940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verbal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motivating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enthusiastic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gregarious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convincing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impulsive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generous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influential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charming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confident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inspiring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dramatic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optimistic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animated</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action-orientated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decisive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problem solver</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direct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assertive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demanding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risk taker</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forceful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competitive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independent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determined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results-orientated</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1043167"/>
                  </a:ext>
                </a:extLst>
              </a:tr>
            </a:tbl>
          </a:graphicData>
        </a:graphic>
      </p:graphicFrame>
    </p:spTree>
    <p:extLst>
      <p:ext uri="{BB962C8B-B14F-4D97-AF65-F5344CB8AC3E}">
        <p14:creationId xmlns:p14="http://schemas.microsoft.com/office/powerpoint/2010/main" val="1882042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F906B1C-71D4-4004-B858-F110C8B083F5}"/>
              </a:ext>
            </a:extLst>
          </p:cNvPr>
          <p:cNvSpPr>
            <a:spLocks noGrp="1" noChangeArrowheads="1"/>
          </p:cNvSpPr>
          <p:nvPr>
            <p:ph type="sldNum" sz="quarter" idx="5"/>
          </p:nvPr>
        </p:nvSpPr>
        <p:spPr>
          <a:ln/>
        </p:spPr>
        <p:txBody>
          <a:bodyPr/>
          <a:lstStyle/>
          <a:p>
            <a:fld id="{283E4E16-2816-4117-A6A8-855750AD6165}" type="slidenum">
              <a:rPr lang="en-GB" altLang="en-US"/>
              <a:pPr/>
              <a:t>23</a:t>
            </a:fld>
            <a:endParaRPr lang="en-GB" altLang="en-US" dirty="0"/>
          </a:p>
        </p:txBody>
      </p:sp>
      <p:sp>
        <p:nvSpPr>
          <p:cNvPr id="232450" name="Rectangle 2">
            <a:extLst>
              <a:ext uri="{FF2B5EF4-FFF2-40B4-BE49-F238E27FC236}">
                <a16:creationId xmlns:a16="http://schemas.microsoft.com/office/drawing/2014/main" id="{83269CB2-94EC-49D7-8134-AA42271DEC09}"/>
              </a:ext>
            </a:extLst>
          </p:cNvPr>
          <p:cNvSpPr>
            <a:spLocks noGrp="1" noRot="1" noChangeAspect="1" noChangeArrowheads="1" noTextEdit="1"/>
          </p:cNvSpPr>
          <p:nvPr>
            <p:ph type="sldImg"/>
          </p:nvPr>
        </p:nvSpPr>
        <p:spPr>
          <a:xfrm>
            <a:off x="1441450" y="82550"/>
            <a:ext cx="3308350" cy="2481263"/>
          </a:xfrm>
          <a:ln/>
        </p:spPr>
      </p:sp>
      <p:sp>
        <p:nvSpPr>
          <p:cNvPr id="232451" name="Rectangle 3">
            <a:extLst>
              <a:ext uri="{FF2B5EF4-FFF2-40B4-BE49-F238E27FC236}">
                <a16:creationId xmlns:a16="http://schemas.microsoft.com/office/drawing/2014/main" id="{E55A04CD-0B4C-4AE2-8C9E-FFCC8BA7301D}"/>
              </a:ext>
            </a:extLst>
          </p:cNvPr>
          <p:cNvSpPr>
            <a:spLocks noGrp="1" noChangeArrowheads="1"/>
          </p:cNvSpPr>
          <p:nvPr>
            <p:ph type="body" idx="1"/>
          </p:nvPr>
        </p:nvSpPr>
        <p:spPr>
          <a:xfrm>
            <a:off x="452438" y="2727325"/>
            <a:ext cx="5892800" cy="6619875"/>
          </a:xfrm>
        </p:spPr>
        <p:txBody>
          <a:bodyPr/>
          <a:lstStyle/>
          <a:p>
            <a:r>
              <a:rPr lang="en-GB" sz="1400" b="1" kern="1200" dirty="0">
                <a:solidFill>
                  <a:schemeClr val="tx1"/>
                </a:solidFill>
                <a:effectLst/>
                <a:latin typeface="+mn-lt"/>
                <a:ea typeface="+mn-ea"/>
                <a:cs typeface="+mn-cs"/>
              </a:rPr>
              <a:t>Sharing understanding</a:t>
            </a:r>
          </a:p>
          <a:p>
            <a:r>
              <a:rPr lang="en-GB" sz="1400" b="1" kern="1200" dirty="0">
                <a:solidFill>
                  <a:schemeClr val="tx1"/>
                </a:solidFill>
                <a:effectLst/>
                <a:latin typeface="+mn-lt"/>
                <a:ea typeface="+mn-ea"/>
                <a:cs typeface="+mn-cs"/>
              </a:rPr>
              <a:t>SET UP: </a:t>
            </a:r>
            <a:r>
              <a:rPr lang="en-GB" sz="1400" kern="1200" dirty="0">
                <a:solidFill>
                  <a:schemeClr val="tx1"/>
                </a:solidFill>
                <a:effectLst/>
                <a:latin typeface="+mn-lt"/>
                <a:ea typeface="+mn-ea"/>
                <a:cs typeface="+mn-cs"/>
              </a:rPr>
              <a:t>Set up space at the 4 corners of the room.</a:t>
            </a:r>
          </a:p>
          <a:p>
            <a:r>
              <a:rPr lang="en-GB" sz="1400" kern="1200" dirty="0">
                <a:solidFill>
                  <a:schemeClr val="tx1"/>
                </a:solidFill>
                <a:effectLst/>
                <a:latin typeface="+mn-lt"/>
                <a:ea typeface="+mn-ea"/>
                <a:cs typeface="+mn-cs"/>
              </a:rPr>
              <a:t>Each corner has one of the styles on flipchart pinned to wall.</a:t>
            </a:r>
          </a:p>
          <a:p>
            <a:r>
              <a:rPr lang="en-GB" sz="1400" kern="1200" dirty="0">
                <a:solidFill>
                  <a:schemeClr val="tx1"/>
                </a:solidFill>
                <a:effectLst/>
                <a:latin typeface="+mn-lt"/>
                <a:ea typeface="+mn-ea"/>
                <a:cs typeface="+mn-cs"/>
              </a:rPr>
              <a:t>People get with others who have a similar style.</a:t>
            </a:r>
          </a:p>
          <a:p>
            <a:r>
              <a:rPr lang="en-GB" sz="1400" b="1" kern="1200" dirty="0">
                <a:solidFill>
                  <a:schemeClr val="tx1"/>
                </a:solidFill>
                <a:effectLst/>
                <a:latin typeface="+mn-lt"/>
                <a:ea typeface="+mn-ea"/>
                <a:cs typeface="+mn-cs"/>
              </a:rPr>
              <a:t>Group task (10 minutes)</a:t>
            </a:r>
          </a:p>
          <a:p>
            <a:r>
              <a:rPr lang="en-GB" sz="1400" kern="1200" dirty="0">
                <a:solidFill>
                  <a:schemeClr val="tx1"/>
                </a:solidFill>
                <a:effectLst/>
                <a:latin typeface="+mn-lt"/>
                <a:ea typeface="+mn-ea"/>
                <a:cs typeface="+mn-cs"/>
              </a:rPr>
              <a:t>1. How do you behave under intense pressure?</a:t>
            </a:r>
          </a:p>
          <a:p>
            <a:r>
              <a:rPr lang="en-GB" sz="1400" kern="1200" dirty="0">
                <a:solidFill>
                  <a:schemeClr val="tx1"/>
                </a:solidFill>
                <a:effectLst/>
                <a:latin typeface="+mn-lt"/>
                <a:ea typeface="+mn-ea"/>
                <a:cs typeface="+mn-cs"/>
              </a:rPr>
              <a:t>2. How do you respond to major change?</a:t>
            </a:r>
          </a:p>
          <a:p>
            <a:r>
              <a:rPr lang="en-GB" sz="1400" kern="1200" dirty="0">
                <a:solidFill>
                  <a:schemeClr val="tx1"/>
                </a:solidFill>
                <a:effectLst/>
                <a:latin typeface="+mn-lt"/>
                <a:ea typeface="+mn-ea"/>
                <a:cs typeface="+mn-cs"/>
              </a:rPr>
              <a:t>NOTE: You will observe the behaviours of the styles in the way this is done. </a:t>
            </a:r>
            <a:r>
              <a:rPr lang="en-GB" sz="1400" i="1" kern="1200" dirty="0">
                <a:solidFill>
                  <a:schemeClr val="tx1"/>
                </a:solidFill>
                <a:effectLst/>
                <a:latin typeface="+mn-lt"/>
                <a:ea typeface="+mn-ea"/>
                <a:cs typeface="+mn-cs"/>
              </a:rPr>
              <a:t>Expressives</a:t>
            </a:r>
            <a:r>
              <a:rPr lang="en-GB" sz="1400" kern="1200" dirty="0">
                <a:solidFill>
                  <a:schemeClr val="tx1"/>
                </a:solidFill>
                <a:effectLst/>
                <a:latin typeface="+mn-lt"/>
                <a:ea typeface="+mn-ea"/>
                <a:cs typeface="+mn-cs"/>
              </a:rPr>
              <a:t> will be loud and animated and fill the paper in 5 minutes. </a:t>
            </a:r>
            <a:r>
              <a:rPr lang="en-GB" sz="1400" i="1" kern="1200" dirty="0">
                <a:solidFill>
                  <a:schemeClr val="tx1"/>
                </a:solidFill>
                <a:effectLst/>
                <a:latin typeface="+mn-lt"/>
                <a:ea typeface="+mn-ea"/>
                <a:cs typeface="+mn-cs"/>
              </a:rPr>
              <a:t>Drivers</a:t>
            </a:r>
            <a:r>
              <a:rPr lang="en-GB" sz="1400" kern="1200" dirty="0">
                <a:solidFill>
                  <a:schemeClr val="tx1"/>
                </a:solidFill>
                <a:effectLst/>
                <a:latin typeface="+mn-lt"/>
                <a:ea typeface="+mn-ea"/>
                <a:cs typeface="+mn-cs"/>
              </a:rPr>
              <a:t> will get on with the job diligently - possibly vying for control. </a:t>
            </a:r>
            <a:r>
              <a:rPr lang="en-GB" sz="1400" i="1" kern="1200" dirty="0">
                <a:solidFill>
                  <a:schemeClr val="tx1"/>
                </a:solidFill>
                <a:effectLst/>
                <a:latin typeface="+mn-lt"/>
                <a:ea typeface="+mn-ea"/>
                <a:cs typeface="+mn-cs"/>
              </a:rPr>
              <a:t>Analysists</a:t>
            </a:r>
            <a:r>
              <a:rPr lang="en-GB" sz="1400" kern="1200" dirty="0">
                <a:solidFill>
                  <a:schemeClr val="tx1"/>
                </a:solidFill>
                <a:effectLst/>
                <a:latin typeface="+mn-lt"/>
                <a:ea typeface="+mn-ea"/>
                <a:cs typeface="+mn-cs"/>
              </a:rPr>
              <a:t> are likely to analyse the questions before starting. </a:t>
            </a:r>
            <a:r>
              <a:rPr lang="en-GB" sz="1400" i="1" kern="1200" dirty="0">
                <a:solidFill>
                  <a:schemeClr val="tx1"/>
                </a:solidFill>
                <a:effectLst/>
                <a:latin typeface="+mn-lt"/>
                <a:ea typeface="+mn-ea"/>
                <a:cs typeface="+mn-cs"/>
              </a:rPr>
              <a:t>Amiables</a:t>
            </a:r>
            <a:r>
              <a:rPr lang="en-GB" sz="1400" kern="1200" dirty="0">
                <a:solidFill>
                  <a:schemeClr val="tx1"/>
                </a:solidFill>
                <a:effectLst/>
                <a:latin typeface="+mn-lt"/>
                <a:ea typeface="+mn-ea"/>
                <a:cs typeface="+mn-cs"/>
              </a:rPr>
              <a:t> will take ages to get going – making sure everyone feels OK and included. </a:t>
            </a:r>
          </a:p>
          <a:p>
            <a:r>
              <a:rPr lang="en-GB" sz="1400" kern="1200" dirty="0">
                <a:solidFill>
                  <a:schemeClr val="tx1"/>
                </a:solidFill>
                <a:effectLst/>
                <a:latin typeface="+mn-lt"/>
                <a:ea typeface="+mn-ea"/>
                <a:cs typeface="+mn-cs"/>
              </a:rPr>
              <a:t>When the groups have done 10 minutes tell them what you observed in terms of behaviour of the groups and how each did the activity.</a:t>
            </a:r>
          </a:p>
          <a:p>
            <a:r>
              <a:rPr lang="en-GB" sz="1400" b="1" kern="1200" dirty="0">
                <a:solidFill>
                  <a:schemeClr val="tx1"/>
                </a:solidFill>
                <a:effectLst/>
                <a:latin typeface="+mn-lt"/>
                <a:ea typeface="+mn-ea"/>
                <a:cs typeface="+mn-cs"/>
              </a:rPr>
              <a:t>Feedback</a:t>
            </a:r>
          </a:p>
          <a:p>
            <a:r>
              <a:rPr lang="en-GB" sz="1400" kern="1200" dirty="0">
                <a:solidFill>
                  <a:schemeClr val="tx1"/>
                </a:solidFill>
                <a:effectLst/>
                <a:latin typeface="+mn-lt"/>
                <a:ea typeface="+mn-ea"/>
                <a:cs typeface="+mn-cs"/>
              </a:rPr>
              <a:t>Each group tells the others their answers.</a:t>
            </a:r>
          </a:p>
          <a:p>
            <a:endParaRPr lang="en-US" altLang="en-US" sz="1600" dirty="0"/>
          </a:p>
        </p:txBody>
      </p:sp>
    </p:spTree>
    <p:extLst>
      <p:ext uri="{BB962C8B-B14F-4D97-AF65-F5344CB8AC3E}">
        <p14:creationId xmlns:p14="http://schemas.microsoft.com/office/powerpoint/2010/main" val="3770581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kern="1200" dirty="0">
                <a:solidFill>
                  <a:schemeClr val="tx1"/>
                </a:solidFill>
                <a:effectLst/>
                <a:latin typeface="+mn-lt"/>
                <a:ea typeface="+mn-ea"/>
                <a:cs typeface="+mn-cs"/>
              </a:rPr>
              <a:t>Background to Merrill and Reid’s model</a:t>
            </a:r>
          </a:p>
          <a:p>
            <a:r>
              <a:rPr lang="en-GB" sz="1400" kern="1200" dirty="0">
                <a:solidFill>
                  <a:schemeClr val="tx1"/>
                </a:solidFill>
                <a:effectLst/>
                <a:latin typeface="+mn-lt"/>
                <a:ea typeface="+mn-ea"/>
                <a:cs typeface="+mn-cs"/>
              </a:rPr>
              <a:t>In the early 1960s, two industrial psychologists, David Merrill and Roger Reid wanted to understand whether they could predict managerial, leadership and sales performance. To do this, they explored how people behave in social situations. They chose not to concern themselves with why.</a:t>
            </a:r>
          </a:p>
          <a:p>
            <a:r>
              <a:rPr lang="en-GB" sz="1400" kern="1200" dirty="0">
                <a:solidFill>
                  <a:schemeClr val="tx1"/>
                </a:solidFill>
                <a:effectLst/>
                <a:latin typeface="+mn-lt"/>
                <a:ea typeface="+mn-ea"/>
                <a:cs typeface="+mn-cs"/>
              </a:rPr>
              <a:t>Combining Skinner’s ideas of behaviourism and James Taylor’s structured list of behavioural descriptions, Merrill and Reid discovered that people’s behaviour follows two continua, which they labelled: assertiveness and responsiveness.</a:t>
            </a:r>
          </a:p>
          <a:p>
            <a:r>
              <a:rPr lang="en-GB" sz="1400" kern="1200" dirty="0">
                <a:solidFill>
                  <a:schemeClr val="tx1"/>
                </a:solidFill>
                <a:effectLst/>
                <a:latin typeface="+mn-lt"/>
                <a:ea typeface="+mn-ea"/>
                <a:cs typeface="+mn-cs"/>
              </a:rPr>
              <a:t>Their Social Styles are a model of personality that focuses on our outer behaviour, rather than the inner you. Merrill and Reid described it as ‘</a:t>
            </a:r>
            <a:r>
              <a:rPr lang="en-GB" sz="1400" i="1" kern="1200" dirty="0">
                <a:solidFill>
                  <a:schemeClr val="tx1"/>
                </a:solidFill>
                <a:effectLst/>
                <a:latin typeface="+mn-lt"/>
                <a:ea typeface="+mn-ea"/>
                <a:cs typeface="+mn-cs"/>
              </a:rPr>
              <a:t>the you that’s on display’</a:t>
            </a:r>
            <a:r>
              <a:rPr lang="en-GB" sz="1400" kern="1200" dirty="0">
                <a:solidFill>
                  <a:schemeClr val="tx1"/>
                </a:solidFill>
                <a:effectLst/>
                <a:latin typeface="+mn-lt"/>
                <a:ea typeface="+mn-ea"/>
                <a:cs typeface="+mn-cs"/>
              </a:rPr>
              <a:t>.</a:t>
            </a:r>
          </a:p>
          <a:p>
            <a:r>
              <a:rPr lang="en-GB" sz="1400" b="1" kern="1200" dirty="0">
                <a:solidFill>
                  <a:schemeClr val="tx1"/>
                </a:solidFill>
                <a:effectLst/>
                <a:latin typeface="+mn-lt"/>
                <a:ea typeface="+mn-ea"/>
                <a:cs typeface="+mn-cs"/>
              </a:rPr>
              <a:t>Styles Quadrant </a:t>
            </a:r>
          </a:p>
          <a:p>
            <a:r>
              <a:rPr lang="en-GB" sz="1400" kern="1200" dirty="0">
                <a:solidFill>
                  <a:schemeClr val="tx1"/>
                </a:solidFill>
                <a:effectLst/>
                <a:latin typeface="+mn-lt"/>
                <a:ea typeface="+mn-ea"/>
                <a:cs typeface="+mn-cs"/>
              </a:rPr>
              <a:t>Horizontal axis = Easy going to Dominant</a:t>
            </a:r>
          </a:p>
          <a:p>
            <a:r>
              <a:rPr lang="en-GB" sz="1400" kern="1200" dirty="0">
                <a:solidFill>
                  <a:schemeClr val="tx1"/>
                </a:solidFill>
                <a:effectLst/>
                <a:latin typeface="+mn-lt"/>
                <a:ea typeface="+mn-ea"/>
                <a:cs typeface="+mn-cs"/>
              </a:rPr>
              <a:t>Vertical Axis = Spontaneous to Self Controlled</a:t>
            </a:r>
            <a:endParaRPr lang="en-GB" dirty="0"/>
          </a:p>
        </p:txBody>
      </p:sp>
      <p:sp>
        <p:nvSpPr>
          <p:cNvPr id="4" name="Slide Number Placeholder 3"/>
          <p:cNvSpPr>
            <a:spLocks noGrp="1"/>
          </p:cNvSpPr>
          <p:nvPr>
            <p:ph type="sldNum" sz="quarter" idx="10"/>
          </p:nvPr>
        </p:nvSpPr>
        <p:spPr/>
        <p:txBody>
          <a:bodyPr/>
          <a:lstStyle/>
          <a:p>
            <a:pPr>
              <a:defRPr/>
            </a:pPr>
            <a:fld id="{59124411-EF46-4C2F-9D30-3302915603D0}" type="slidenum">
              <a:rPr lang="en-GB" altLang="en-US" smtClean="0"/>
              <a:pPr>
                <a:defRPr/>
              </a:pPr>
              <a:t>2</a:t>
            </a:fld>
            <a:endParaRPr lang="en-GB" altLang="en-US" dirty="0"/>
          </a:p>
        </p:txBody>
      </p:sp>
    </p:spTree>
    <p:extLst>
      <p:ext uri="{BB962C8B-B14F-4D97-AF65-F5344CB8AC3E}">
        <p14:creationId xmlns:p14="http://schemas.microsoft.com/office/powerpoint/2010/main" val="3123085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kern="1200" dirty="0">
                <a:solidFill>
                  <a:schemeClr val="tx1"/>
                </a:solidFill>
                <a:effectLst/>
                <a:latin typeface="+mn-lt"/>
                <a:ea typeface="+mn-ea"/>
                <a:cs typeface="+mn-cs"/>
              </a:rPr>
              <a:t>Using personal styles when working with individuals, it is important to consider his or her needs and styles. </a:t>
            </a:r>
          </a:p>
          <a:p>
            <a:r>
              <a:rPr lang="en-GB" sz="1400" kern="1200" dirty="0">
                <a:solidFill>
                  <a:schemeClr val="tx1"/>
                </a:solidFill>
                <a:effectLst/>
                <a:latin typeface="+mn-lt"/>
                <a:ea typeface="+mn-ea"/>
                <a:cs typeface="+mn-cs"/>
              </a:rPr>
              <a:t>You also need to be aware of your own style and biases and try to understand and relate to those who may have styles that are different to yours </a:t>
            </a:r>
          </a:p>
          <a:p>
            <a:r>
              <a:rPr lang="en-GB" sz="1400" kern="1200" dirty="0">
                <a:solidFill>
                  <a:schemeClr val="tx1"/>
                </a:solidFill>
                <a:effectLst/>
                <a:latin typeface="+mn-lt"/>
                <a:ea typeface="+mn-ea"/>
                <a:cs typeface="+mn-cs"/>
              </a:rPr>
              <a:t>To get more followers – be versatile.</a:t>
            </a:r>
            <a:endParaRPr lang="en-GB" dirty="0"/>
          </a:p>
        </p:txBody>
      </p:sp>
      <p:sp>
        <p:nvSpPr>
          <p:cNvPr id="4" name="Slide Number Placeholder 3"/>
          <p:cNvSpPr>
            <a:spLocks noGrp="1"/>
          </p:cNvSpPr>
          <p:nvPr>
            <p:ph type="sldNum" sz="quarter" idx="10"/>
          </p:nvPr>
        </p:nvSpPr>
        <p:spPr/>
        <p:txBody>
          <a:bodyPr/>
          <a:lstStyle/>
          <a:p>
            <a:pPr>
              <a:defRPr/>
            </a:pPr>
            <a:fld id="{59124411-EF46-4C2F-9D30-3302915603D0}" type="slidenum">
              <a:rPr lang="en-GB" altLang="en-US" smtClean="0"/>
              <a:pPr>
                <a:defRPr/>
              </a:pPr>
              <a:t>24</a:t>
            </a:fld>
            <a:endParaRPr lang="en-GB" altLang="en-US" dirty="0"/>
          </a:p>
        </p:txBody>
      </p:sp>
    </p:spTree>
    <p:extLst>
      <p:ext uri="{BB962C8B-B14F-4D97-AF65-F5344CB8AC3E}">
        <p14:creationId xmlns:p14="http://schemas.microsoft.com/office/powerpoint/2010/main" val="2409354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9124411-EF46-4C2F-9D30-3302915603D0}" type="slidenum">
              <a:rPr lang="en-GB" altLang="en-US" smtClean="0"/>
              <a:pPr>
                <a:defRPr/>
              </a:pPr>
              <a:t>25</a:t>
            </a:fld>
            <a:endParaRPr lang="en-GB" altLang="en-US" dirty="0"/>
          </a:p>
        </p:txBody>
      </p:sp>
    </p:spTree>
    <p:extLst>
      <p:ext uri="{BB962C8B-B14F-4D97-AF65-F5344CB8AC3E}">
        <p14:creationId xmlns:p14="http://schemas.microsoft.com/office/powerpoint/2010/main" val="2619180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7">
            <a:extLst>
              <a:ext uri="{FF2B5EF4-FFF2-40B4-BE49-F238E27FC236}">
                <a16:creationId xmlns:a16="http://schemas.microsoft.com/office/drawing/2014/main" id="{D9EE3703-B735-45D0-A905-B961E6FE6CC6}"/>
              </a:ext>
            </a:extLst>
          </p:cNvPr>
          <p:cNvSpPr>
            <a:spLocks noGrp="1" noChangeArrowheads="1"/>
          </p:cNvSpPr>
          <p:nvPr>
            <p:ph type="sldNum" sz="quarter" idx="5"/>
          </p:nvPr>
        </p:nvSpPr>
        <p:spPr>
          <a:ln/>
        </p:spPr>
        <p:txBody>
          <a:bodyPr/>
          <a:lstStyle/>
          <a:p>
            <a:fld id="{AD690866-E0C3-4C40-9722-E57F805235B5}" type="slidenum">
              <a:rPr lang="en-GB" altLang="en-US"/>
              <a:pPr/>
              <a:t>26</a:t>
            </a:fld>
            <a:endParaRPr lang="en-GB" altLang="en-US" dirty="0"/>
          </a:p>
        </p:txBody>
      </p:sp>
      <p:sp>
        <p:nvSpPr>
          <p:cNvPr id="185346" name="Rectangle 2">
            <a:extLst>
              <a:ext uri="{FF2B5EF4-FFF2-40B4-BE49-F238E27FC236}">
                <a16:creationId xmlns:a16="http://schemas.microsoft.com/office/drawing/2014/main" id="{49669C67-15C4-4C04-962A-91F7AF1F3671}"/>
              </a:ext>
            </a:extLst>
          </p:cNvPr>
          <p:cNvSpPr>
            <a:spLocks noGrp="1" noRot="1" noChangeAspect="1" noChangeArrowheads="1" noTextEdit="1"/>
          </p:cNvSpPr>
          <p:nvPr>
            <p:ph type="sldImg"/>
          </p:nvPr>
        </p:nvSpPr>
        <p:spPr>
          <a:xfrm>
            <a:off x="1662113" y="38100"/>
            <a:ext cx="3335337" cy="2501900"/>
          </a:xfrm>
          <a:ln/>
        </p:spPr>
      </p:sp>
      <p:sp>
        <p:nvSpPr>
          <p:cNvPr id="185347" name="Rectangle 3">
            <a:extLst>
              <a:ext uri="{FF2B5EF4-FFF2-40B4-BE49-F238E27FC236}">
                <a16:creationId xmlns:a16="http://schemas.microsoft.com/office/drawing/2014/main" id="{3F406204-A769-4F00-A783-7C6BD3DF7C14}"/>
              </a:ext>
            </a:extLst>
          </p:cNvPr>
          <p:cNvSpPr>
            <a:spLocks noGrp="1" noChangeArrowheads="1"/>
          </p:cNvSpPr>
          <p:nvPr>
            <p:ph type="body" idx="1"/>
          </p:nvPr>
        </p:nvSpPr>
        <p:spPr>
          <a:xfrm>
            <a:off x="484188" y="566738"/>
            <a:ext cx="5842000" cy="8629650"/>
          </a:xfrm>
        </p:spPr>
        <p:txBody>
          <a:bodyPr/>
          <a:lstStyle/>
          <a:p>
            <a:r>
              <a:rPr lang="en-US" altLang="en-US" dirty="0"/>
              <a:t>How you are perceived depends on both how your are behaving and the style of the other person.</a:t>
            </a:r>
          </a:p>
          <a:p>
            <a:r>
              <a:rPr lang="en-US" altLang="en-US" dirty="0"/>
              <a:t>If you go into overdrive with your style you will create a negative tension for the other person – especially if they are different to you.</a:t>
            </a:r>
          </a:p>
          <a:p>
            <a:r>
              <a:rPr lang="en-US" altLang="en-US" dirty="0"/>
              <a:t>If they are polar opposites then there will be even more tension.</a:t>
            </a:r>
          </a:p>
          <a:p>
            <a:r>
              <a:rPr lang="en-GB" sz="1400" b="1" kern="1200" dirty="0">
                <a:solidFill>
                  <a:schemeClr val="tx1"/>
                </a:solidFill>
                <a:effectLst/>
                <a:latin typeface="+mn-lt"/>
                <a:ea typeface="+mn-ea"/>
                <a:cs typeface="+mn-cs"/>
              </a:rPr>
              <a:t>ALL STYLES ARE GOOD AT</a:t>
            </a:r>
          </a:p>
          <a:p>
            <a:r>
              <a:rPr lang="en-GB" sz="1400" b="1" kern="1200" dirty="0">
                <a:solidFill>
                  <a:schemeClr val="tx1"/>
                </a:solidFill>
                <a:effectLst/>
                <a:latin typeface="+mn-lt"/>
                <a:ea typeface="+mn-ea"/>
                <a:cs typeface="+mn-cs"/>
              </a:rPr>
              <a:t>Planning</a:t>
            </a:r>
            <a:r>
              <a:rPr lang="en-GB" sz="1400" kern="1200" dirty="0">
                <a:solidFill>
                  <a:schemeClr val="tx1"/>
                </a:solidFill>
                <a:effectLst/>
                <a:latin typeface="+mn-lt"/>
                <a:ea typeface="+mn-ea"/>
                <a:cs typeface="+mn-cs"/>
              </a:rPr>
              <a:t> – no one style is better at planning than the other. It’s just the way things are planned might be different.</a:t>
            </a:r>
          </a:p>
          <a:p>
            <a:r>
              <a:rPr lang="en-GB" sz="1400" b="1" kern="1200" dirty="0">
                <a:solidFill>
                  <a:schemeClr val="tx1"/>
                </a:solidFill>
                <a:effectLst/>
                <a:latin typeface="+mn-lt"/>
                <a:ea typeface="+mn-ea"/>
                <a:cs typeface="+mn-cs"/>
              </a:rPr>
              <a:t>Meeting deadlines</a:t>
            </a:r>
            <a:r>
              <a:rPr lang="en-GB" sz="1400" kern="1200" dirty="0">
                <a:solidFill>
                  <a:schemeClr val="tx1"/>
                </a:solidFill>
                <a:effectLst/>
                <a:latin typeface="+mn-lt"/>
                <a:ea typeface="+mn-ea"/>
                <a:cs typeface="+mn-cs"/>
              </a:rPr>
              <a:t> – all styles can meet deadlines – some will be structured, some will appear unstructured. But they all get there on time</a:t>
            </a:r>
          </a:p>
          <a:p>
            <a:r>
              <a:rPr lang="en-GB" sz="1400" b="1" kern="1200" dirty="0">
                <a:solidFill>
                  <a:schemeClr val="tx1"/>
                </a:solidFill>
                <a:effectLst/>
                <a:latin typeface="+mn-lt"/>
                <a:ea typeface="+mn-ea"/>
                <a:cs typeface="+mn-cs"/>
              </a:rPr>
              <a:t>Being innovative</a:t>
            </a:r>
            <a:r>
              <a:rPr lang="en-GB" sz="1400" kern="1200" dirty="0">
                <a:solidFill>
                  <a:schemeClr val="tx1"/>
                </a:solidFill>
                <a:effectLst/>
                <a:latin typeface="+mn-lt"/>
                <a:ea typeface="+mn-ea"/>
                <a:cs typeface="+mn-cs"/>
              </a:rPr>
              <a:t> – all are creative it’s just how the creativity is expressed that’s different.</a:t>
            </a:r>
          </a:p>
          <a:p>
            <a:r>
              <a:rPr lang="en-GB" sz="1400" b="1" kern="1200" dirty="0">
                <a:solidFill>
                  <a:schemeClr val="tx1"/>
                </a:solidFill>
                <a:effectLst/>
                <a:latin typeface="+mn-lt"/>
                <a:ea typeface="+mn-ea"/>
                <a:cs typeface="+mn-cs"/>
              </a:rPr>
              <a:t>Caring for people</a:t>
            </a:r>
            <a:r>
              <a:rPr lang="en-GB" sz="1400" kern="1200" dirty="0">
                <a:solidFill>
                  <a:schemeClr val="tx1"/>
                </a:solidFill>
                <a:effectLst/>
                <a:latin typeface="+mn-lt"/>
                <a:ea typeface="+mn-ea"/>
                <a:cs typeface="+mn-cs"/>
              </a:rPr>
              <a:t> – people care or don’t care – no style is a better carer than the other</a:t>
            </a:r>
          </a:p>
          <a:p>
            <a:r>
              <a:rPr lang="en-GB" sz="1400" b="1" kern="1200" dirty="0">
                <a:solidFill>
                  <a:schemeClr val="tx1"/>
                </a:solidFill>
                <a:effectLst/>
                <a:latin typeface="+mn-lt"/>
                <a:ea typeface="+mn-ea"/>
                <a:cs typeface="+mn-cs"/>
              </a:rPr>
              <a:t>Being task focused</a:t>
            </a:r>
            <a:r>
              <a:rPr lang="en-GB" sz="1400" kern="1200" dirty="0">
                <a:solidFill>
                  <a:schemeClr val="tx1"/>
                </a:solidFill>
                <a:effectLst/>
                <a:latin typeface="+mn-lt"/>
                <a:ea typeface="+mn-ea"/>
                <a:cs typeface="+mn-cs"/>
              </a:rPr>
              <a:t> – the difference is in how the focus exhibits itself</a:t>
            </a:r>
          </a:p>
          <a:p>
            <a:r>
              <a:rPr lang="en-GB" sz="1400" b="1" kern="1200" dirty="0">
                <a:solidFill>
                  <a:schemeClr val="tx1"/>
                </a:solidFill>
                <a:effectLst/>
                <a:latin typeface="+mn-lt"/>
                <a:ea typeface="+mn-ea"/>
                <a:cs typeface="+mn-cs"/>
              </a:rPr>
              <a:t>Excellent standards</a:t>
            </a:r>
            <a:r>
              <a:rPr lang="en-GB" sz="1400" kern="1200" dirty="0">
                <a:solidFill>
                  <a:schemeClr val="tx1"/>
                </a:solidFill>
                <a:effectLst/>
                <a:latin typeface="+mn-lt"/>
                <a:ea typeface="+mn-ea"/>
                <a:cs typeface="+mn-cs"/>
              </a:rPr>
              <a:t> – if a person likes perfection it is nothing to do with their behavioural style. One man’s perfection is another man’s straight jacket!!</a:t>
            </a:r>
          </a:p>
          <a:p>
            <a:r>
              <a:rPr lang="en-GB" sz="1400" b="1" kern="1200" dirty="0">
                <a:solidFill>
                  <a:schemeClr val="tx1"/>
                </a:solidFill>
                <a:effectLst/>
                <a:latin typeface="+mn-lt"/>
                <a:ea typeface="+mn-ea"/>
                <a:cs typeface="+mn-cs"/>
              </a:rPr>
              <a:t>Meeting challenges</a:t>
            </a:r>
            <a:r>
              <a:rPr lang="en-GB" sz="1400" kern="1200" dirty="0">
                <a:solidFill>
                  <a:schemeClr val="tx1"/>
                </a:solidFill>
                <a:effectLst/>
                <a:latin typeface="+mn-lt"/>
                <a:ea typeface="+mn-ea"/>
                <a:cs typeface="+mn-cs"/>
              </a:rPr>
              <a:t> – no style is braver than the others. Courage is a personal attribute not dependent on behavioural style</a:t>
            </a:r>
          </a:p>
          <a:p>
            <a:r>
              <a:rPr lang="en-GB" sz="1400" b="1" kern="1200" dirty="0">
                <a:solidFill>
                  <a:schemeClr val="tx1"/>
                </a:solidFill>
                <a:effectLst/>
                <a:latin typeface="+mn-lt"/>
                <a:ea typeface="+mn-ea"/>
                <a:cs typeface="+mn-cs"/>
              </a:rPr>
              <a:t>Analysis</a:t>
            </a:r>
            <a:r>
              <a:rPr lang="en-GB" sz="1400" kern="1200" dirty="0">
                <a:solidFill>
                  <a:schemeClr val="tx1"/>
                </a:solidFill>
                <a:effectLst/>
                <a:latin typeface="+mn-lt"/>
                <a:ea typeface="+mn-ea"/>
                <a:cs typeface="+mn-cs"/>
              </a:rPr>
              <a:t> – all can pick out the detail and make sense of things</a:t>
            </a:r>
            <a:endParaRPr lang="en-GB" altLang="en-US" dirty="0"/>
          </a:p>
        </p:txBody>
      </p:sp>
      <p:graphicFrame>
        <p:nvGraphicFramePr>
          <p:cNvPr id="185348" name="Group 4">
            <a:extLst>
              <a:ext uri="{FF2B5EF4-FFF2-40B4-BE49-F238E27FC236}">
                <a16:creationId xmlns:a16="http://schemas.microsoft.com/office/drawing/2014/main" id="{7AA0A70E-C57C-44C4-868F-018476EB0C36}"/>
              </a:ext>
            </a:extLst>
          </p:cNvPr>
          <p:cNvGraphicFramePr>
            <a:graphicFrameLocks noGrp="1"/>
          </p:cNvGraphicFramePr>
          <p:nvPr/>
        </p:nvGraphicFramePr>
        <p:xfrm>
          <a:off x="609600" y="1071563"/>
          <a:ext cx="5576888" cy="4308475"/>
        </p:xfrm>
        <a:graphic>
          <a:graphicData uri="http://schemas.openxmlformats.org/drawingml/2006/table">
            <a:tbl>
              <a:tblPr/>
              <a:tblGrid>
                <a:gridCol w="2820988">
                  <a:extLst>
                    <a:ext uri="{9D8B030D-6E8A-4147-A177-3AD203B41FA5}">
                      <a16:colId xmlns:a16="http://schemas.microsoft.com/office/drawing/2014/main" val="3938722028"/>
                    </a:ext>
                  </a:extLst>
                </a:gridCol>
                <a:gridCol w="2755900">
                  <a:extLst>
                    <a:ext uri="{9D8B030D-6E8A-4147-A177-3AD203B41FA5}">
                      <a16:colId xmlns:a16="http://schemas.microsoft.com/office/drawing/2014/main" val="471446527"/>
                    </a:ext>
                  </a:extLst>
                </a:gridCol>
              </a:tblGrid>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Analyst</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Amiable</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extLst>
                  <a:ext uri="{0D108BD9-81ED-4DB2-BD59-A6C34878D82A}">
                    <a16:rowId xmlns:a16="http://schemas.microsoft.com/office/drawing/2014/main" val="1841156217"/>
                  </a:ext>
                </a:extLst>
              </a:tr>
              <a:tr h="3941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analytical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controlled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orderly</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precise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disciplined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deliberate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cautious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diplomatic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accurate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conscientious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fact finder</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systematic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logical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conventional</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patient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loyal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sympathetic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team person</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relaxed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mature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supportive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stable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considerate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empathetic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persevering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trusting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congenial</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90528259"/>
                  </a:ext>
                </a:extLst>
              </a:tr>
            </a:tbl>
          </a:graphicData>
        </a:graphic>
      </p:graphicFrame>
      <p:graphicFrame>
        <p:nvGraphicFramePr>
          <p:cNvPr id="185359" name="Group 15">
            <a:extLst>
              <a:ext uri="{FF2B5EF4-FFF2-40B4-BE49-F238E27FC236}">
                <a16:creationId xmlns:a16="http://schemas.microsoft.com/office/drawing/2014/main" id="{572868BE-4215-4A3D-84D5-19D062AF0D41}"/>
              </a:ext>
            </a:extLst>
          </p:cNvPr>
          <p:cNvGraphicFramePr>
            <a:graphicFrameLocks noGrp="1"/>
          </p:cNvGraphicFramePr>
          <p:nvPr/>
        </p:nvGraphicFramePr>
        <p:xfrm>
          <a:off x="609600" y="5395913"/>
          <a:ext cx="5578475" cy="4306887"/>
        </p:xfrm>
        <a:graphic>
          <a:graphicData uri="http://schemas.openxmlformats.org/drawingml/2006/table">
            <a:tbl>
              <a:tblPr/>
              <a:tblGrid>
                <a:gridCol w="2779713">
                  <a:extLst>
                    <a:ext uri="{9D8B030D-6E8A-4147-A177-3AD203B41FA5}">
                      <a16:colId xmlns:a16="http://schemas.microsoft.com/office/drawing/2014/main" val="729777496"/>
                    </a:ext>
                  </a:extLst>
                </a:gridCol>
                <a:gridCol w="2798762">
                  <a:extLst>
                    <a:ext uri="{9D8B030D-6E8A-4147-A177-3AD203B41FA5}">
                      <a16:colId xmlns:a16="http://schemas.microsoft.com/office/drawing/2014/main" val="543644676"/>
                    </a:ext>
                  </a:extLst>
                </a:gridCol>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Expressive</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Driver</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extLst>
                  <a:ext uri="{0D108BD9-81ED-4DB2-BD59-A6C34878D82A}">
                    <a16:rowId xmlns:a16="http://schemas.microsoft.com/office/drawing/2014/main" val="490027963"/>
                  </a:ext>
                </a:extLst>
              </a:tr>
              <a:tr h="3940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verbal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motivating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enthusiastic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gregarious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convincing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impulsive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generous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influential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charming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confident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inspiring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dramatic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optimistic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animated</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action-orientated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decisive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problem solver</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direct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assertive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demanding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risk taker</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forceful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competitive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independent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determined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results-orientated</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5104312"/>
                  </a:ext>
                </a:extLst>
              </a:tr>
            </a:tbl>
          </a:graphicData>
        </a:graphic>
      </p:graphicFrame>
    </p:spTree>
    <p:extLst>
      <p:ext uri="{BB962C8B-B14F-4D97-AF65-F5344CB8AC3E}">
        <p14:creationId xmlns:p14="http://schemas.microsoft.com/office/powerpoint/2010/main" val="2245506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kern="1200" dirty="0">
                <a:solidFill>
                  <a:schemeClr val="tx1"/>
                </a:solidFill>
                <a:effectLst/>
                <a:latin typeface="+mn-lt"/>
                <a:ea typeface="+mn-ea"/>
                <a:cs typeface="+mn-cs"/>
              </a:rPr>
              <a:t>Interacting with other types</a:t>
            </a:r>
          </a:p>
          <a:p>
            <a:r>
              <a:rPr lang="en-GB" sz="1400" b="1" kern="1200" dirty="0">
                <a:solidFill>
                  <a:schemeClr val="tx1"/>
                </a:solidFill>
                <a:effectLst/>
                <a:latin typeface="+mn-lt"/>
                <a:ea typeface="+mn-ea"/>
                <a:cs typeface="+mn-cs"/>
              </a:rPr>
              <a:t>TRAINER NOTE:</a:t>
            </a:r>
            <a:r>
              <a:rPr lang="en-GB" sz="1400" kern="1200" dirty="0">
                <a:solidFill>
                  <a:schemeClr val="tx1"/>
                </a:solidFill>
                <a:effectLst/>
                <a:latin typeface="+mn-lt"/>
                <a:ea typeface="+mn-ea"/>
                <a:cs typeface="+mn-cs"/>
              </a:rPr>
              <a:t> Keep groups in their styles</a:t>
            </a:r>
          </a:p>
          <a:p>
            <a:r>
              <a:rPr lang="en-GB" sz="1400" b="1" kern="1200" dirty="0">
                <a:solidFill>
                  <a:schemeClr val="tx1"/>
                </a:solidFill>
                <a:effectLst/>
                <a:latin typeface="+mn-lt"/>
                <a:ea typeface="+mn-ea"/>
                <a:cs typeface="+mn-cs"/>
              </a:rPr>
              <a:t>Method</a:t>
            </a:r>
            <a:r>
              <a:rPr lang="en-GB" sz="1400" kern="1200" dirty="0">
                <a:solidFill>
                  <a:schemeClr val="tx1"/>
                </a:solidFill>
                <a:effectLst/>
                <a:latin typeface="+mn-lt"/>
                <a:ea typeface="+mn-ea"/>
                <a:cs typeface="+mn-cs"/>
              </a:rPr>
              <a:t>: Split people into dichotomies. e.g. All </a:t>
            </a:r>
            <a:r>
              <a:rPr lang="en-GB" sz="1400" b="1" kern="1200" dirty="0">
                <a:solidFill>
                  <a:schemeClr val="tx1"/>
                </a:solidFill>
                <a:effectLst/>
                <a:latin typeface="+mn-lt"/>
                <a:ea typeface="+mn-ea"/>
                <a:cs typeface="+mn-cs"/>
              </a:rPr>
              <a:t>Drivers</a:t>
            </a:r>
            <a:r>
              <a:rPr lang="en-GB" sz="1400" kern="1200" dirty="0">
                <a:solidFill>
                  <a:schemeClr val="tx1"/>
                </a:solidFill>
                <a:effectLst/>
                <a:latin typeface="+mn-lt"/>
                <a:ea typeface="+mn-ea"/>
                <a:cs typeface="+mn-cs"/>
              </a:rPr>
              <a:t> together, and all </a:t>
            </a:r>
            <a:r>
              <a:rPr lang="en-GB" sz="1400" b="1" kern="1200" dirty="0">
                <a:solidFill>
                  <a:schemeClr val="tx1"/>
                </a:solidFill>
                <a:effectLst/>
                <a:latin typeface="+mn-lt"/>
                <a:ea typeface="+mn-ea"/>
                <a:cs typeface="+mn-cs"/>
              </a:rPr>
              <a:t>Expressives</a:t>
            </a:r>
            <a:r>
              <a:rPr lang="en-GB" sz="1400" kern="1200" dirty="0">
                <a:solidFill>
                  <a:schemeClr val="tx1"/>
                </a:solidFill>
                <a:effectLst/>
                <a:latin typeface="+mn-lt"/>
                <a:ea typeface="+mn-ea"/>
                <a:cs typeface="+mn-cs"/>
              </a:rPr>
              <a:t> together and so on. </a:t>
            </a:r>
          </a:p>
          <a:p>
            <a:r>
              <a:rPr lang="en-GB" sz="1400" kern="1200" dirty="0">
                <a:solidFill>
                  <a:schemeClr val="tx1"/>
                </a:solidFill>
                <a:effectLst/>
                <a:latin typeface="+mn-lt"/>
                <a:ea typeface="+mn-ea"/>
                <a:cs typeface="+mn-cs"/>
              </a:rPr>
              <a:t>Give 10 minutes composing script against the questions. 5 each minutes each group telling. (30 minutes total)</a:t>
            </a:r>
          </a:p>
          <a:p>
            <a:endParaRPr lang="en-GB" dirty="0"/>
          </a:p>
        </p:txBody>
      </p:sp>
      <p:sp>
        <p:nvSpPr>
          <p:cNvPr id="4" name="Slide Number Placeholder 3"/>
          <p:cNvSpPr>
            <a:spLocks noGrp="1"/>
          </p:cNvSpPr>
          <p:nvPr>
            <p:ph type="sldNum" sz="quarter" idx="10"/>
          </p:nvPr>
        </p:nvSpPr>
        <p:spPr/>
        <p:txBody>
          <a:bodyPr/>
          <a:lstStyle/>
          <a:p>
            <a:pPr>
              <a:defRPr/>
            </a:pPr>
            <a:fld id="{59124411-EF46-4C2F-9D30-3302915603D0}" type="slidenum">
              <a:rPr lang="en-GB" altLang="en-US" smtClean="0"/>
              <a:pPr>
                <a:defRPr/>
              </a:pPr>
              <a:t>27</a:t>
            </a:fld>
            <a:endParaRPr lang="en-GB" altLang="en-US" dirty="0"/>
          </a:p>
        </p:txBody>
      </p:sp>
    </p:spTree>
    <p:extLst>
      <p:ext uri="{BB962C8B-B14F-4D97-AF65-F5344CB8AC3E}">
        <p14:creationId xmlns:p14="http://schemas.microsoft.com/office/powerpoint/2010/main" val="982289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7">
            <a:extLst>
              <a:ext uri="{FF2B5EF4-FFF2-40B4-BE49-F238E27FC236}">
                <a16:creationId xmlns:a16="http://schemas.microsoft.com/office/drawing/2014/main" id="{A6AA4438-1958-49E4-A25F-ECBC4CC7F6A5}"/>
              </a:ext>
            </a:extLst>
          </p:cNvPr>
          <p:cNvSpPr>
            <a:spLocks noGrp="1" noChangeArrowheads="1"/>
          </p:cNvSpPr>
          <p:nvPr>
            <p:ph type="sldNum" sz="quarter" idx="5"/>
          </p:nvPr>
        </p:nvSpPr>
        <p:spPr>
          <a:ln/>
        </p:spPr>
        <p:txBody>
          <a:bodyPr/>
          <a:lstStyle/>
          <a:p>
            <a:fld id="{C8353054-CC8E-419C-BF86-6EFA12F9BA2C}" type="slidenum">
              <a:rPr lang="en-GB" altLang="en-US"/>
              <a:pPr/>
              <a:t>28</a:t>
            </a:fld>
            <a:endParaRPr lang="en-GB" altLang="en-US" dirty="0"/>
          </a:p>
        </p:txBody>
      </p:sp>
      <p:sp>
        <p:nvSpPr>
          <p:cNvPr id="235522" name="Rectangle 2">
            <a:extLst>
              <a:ext uri="{FF2B5EF4-FFF2-40B4-BE49-F238E27FC236}">
                <a16:creationId xmlns:a16="http://schemas.microsoft.com/office/drawing/2014/main" id="{6411EA98-E54A-4F95-A6F6-D08A8238600F}"/>
              </a:ext>
            </a:extLst>
          </p:cNvPr>
          <p:cNvSpPr>
            <a:spLocks noGrp="1" noRot="1" noChangeAspect="1" noChangeArrowheads="1" noTextEdit="1"/>
          </p:cNvSpPr>
          <p:nvPr>
            <p:ph type="sldImg"/>
          </p:nvPr>
        </p:nvSpPr>
        <p:spPr>
          <a:xfrm>
            <a:off x="1662113" y="38100"/>
            <a:ext cx="3335337" cy="2501900"/>
          </a:xfrm>
          <a:ln/>
        </p:spPr>
      </p:sp>
      <p:sp>
        <p:nvSpPr>
          <p:cNvPr id="235523" name="Rectangle 3">
            <a:extLst>
              <a:ext uri="{FF2B5EF4-FFF2-40B4-BE49-F238E27FC236}">
                <a16:creationId xmlns:a16="http://schemas.microsoft.com/office/drawing/2014/main" id="{8748ACC6-EADC-40D9-AEC1-1CCAF42662FB}"/>
              </a:ext>
            </a:extLst>
          </p:cNvPr>
          <p:cNvSpPr>
            <a:spLocks noGrp="1" noChangeArrowheads="1"/>
          </p:cNvSpPr>
          <p:nvPr>
            <p:ph type="body" idx="1"/>
          </p:nvPr>
        </p:nvSpPr>
        <p:spPr>
          <a:xfrm>
            <a:off x="484188" y="566738"/>
            <a:ext cx="5842000" cy="8629650"/>
          </a:xfrm>
        </p:spPr>
        <p:txBody>
          <a:bodyPr/>
          <a:lstStyle/>
          <a:p>
            <a:r>
              <a:rPr lang="en-US" altLang="en-US" dirty="0"/>
              <a:t>How to adjust your behaviour.</a:t>
            </a:r>
          </a:p>
          <a:p>
            <a:r>
              <a:rPr lang="en-GB" sz="1400" b="1" kern="1200" dirty="0">
                <a:solidFill>
                  <a:schemeClr val="tx1"/>
                </a:solidFill>
                <a:effectLst/>
                <a:latin typeface="+mn-lt"/>
                <a:ea typeface="+mn-ea"/>
                <a:cs typeface="+mn-cs"/>
              </a:rPr>
              <a:t>Understanding styles – so what?</a:t>
            </a:r>
          </a:p>
          <a:p>
            <a:r>
              <a:rPr lang="en-GB" sz="1400" kern="1200" dirty="0">
                <a:solidFill>
                  <a:schemeClr val="tx1"/>
                </a:solidFill>
                <a:effectLst/>
                <a:latin typeface="+mn-lt"/>
                <a:ea typeface="+mn-ea"/>
                <a:cs typeface="+mn-cs"/>
              </a:rPr>
              <a:t>Understanding difference is a real people skill.  </a:t>
            </a:r>
          </a:p>
          <a:p>
            <a:r>
              <a:rPr lang="en-GB" sz="1400" kern="1200" dirty="0">
                <a:solidFill>
                  <a:schemeClr val="tx1"/>
                </a:solidFill>
                <a:effectLst/>
                <a:latin typeface="+mn-lt"/>
                <a:ea typeface="+mn-ea"/>
                <a:cs typeface="+mn-cs"/>
              </a:rPr>
              <a:t>Differences occur through cultural, physical and psychological factors.  Mix this up with differing beliefs and temperaments, and no wonder managing and understanding people can be challenging.</a:t>
            </a:r>
          </a:p>
          <a:p>
            <a:r>
              <a:rPr lang="en-GB" sz="1400" kern="1200" dirty="0">
                <a:solidFill>
                  <a:schemeClr val="tx1"/>
                </a:solidFill>
                <a:effectLst/>
                <a:latin typeface="+mn-lt"/>
                <a:ea typeface="+mn-ea"/>
                <a:cs typeface="+mn-cs"/>
              </a:rPr>
              <a:t>As a leader, one of your foundational strengths is the depth of your own self-awareness and awareness of how other’s tick.  </a:t>
            </a:r>
          </a:p>
          <a:p>
            <a:r>
              <a:rPr lang="en-GB" sz="1400" kern="1200" dirty="0">
                <a:solidFill>
                  <a:schemeClr val="tx1"/>
                </a:solidFill>
                <a:effectLst/>
                <a:latin typeface="+mn-lt"/>
                <a:ea typeface="+mn-ea"/>
                <a:cs typeface="+mn-cs"/>
              </a:rPr>
              <a:t>You know the key to motivating people is being completely open and transparent and being able to be yourself, which in turn allows your team to follow suit.</a:t>
            </a:r>
            <a:endParaRPr lang="en-US" altLang="en-US" dirty="0"/>
          </a:p>
          <a:p>
            <a:endParaRPr lang="en-GB" altLang="en-US" dirty="0"/>
          </a:p>
        </p:txBody>
      </p:sp>
      <p:graphicFrame>
        <p:nvGraphicFramePr>
          <p:cNvPr id="235524" name="Group 4">
            <a:extLst>
              <a:ext uri="{FF2B5EF4-FFF2-40B4-BE49-F238E27FC236}">
                <a16:creationId xmlns:a16="http://schemas.microsoft.com/office/drawing/2014/main" id="{56E95A09-D8B6-4D30-8368-EDEBBFDFDD99}"/>
              </a:ext>
            </a:extLst>
          </p:cNvPr>
          <p:cNvGraphicFramePr>
            <a:graphicFrameLocks noGrp="1"/>
          </p:cNvGraphicFramePr>
          <p:nvPr/>
        </p:nvGraphicFramePr>
        <p:xfrm>
          <a:off x="609600" y="1071563"/>
          <a:ext cx="5576888" cy="4308475"/>
        </p:xfrm>
        <a:graphic>
          <a:graphicData uri="http://schemas.openxmlformats.org/drawingml/2006/table">
            <a:tbl>
              <a:tblPr/>
              <a:tblGrid>
                <a:gridCol w="2820988">
                  <a:extLst>
                    <a:ext uri="{9D8B030D-6E8A-4147-A177-3AD203B41FA5}">
                      <a16:colId xmlns:a16="http://schemas.microsoft.com/office/drawing/2014/main" val="1112319421"/>
                    </a:ext>
                  </a:extLst>
                </a:gridCol>
                <a:gridCol w="2755900">
                  <a:extLst>
                    <a:ext uri="{9D8B030D-6E8A-4147-A177-3AD203B41FA5}">
                      <a16:colId xmlns:a16="http://schemas.microsoft.com/office/drawing/2014/main" val="2937419623"/>
                    </a:ext>
                  </a:extLst>
                </a:gridCol>
              </a:tblGrid>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Analyst</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Amiable</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extLst>
                  <a:ext uri="{0D108BD9-81ED-4DB2-BD59-A6C34878D82A}">
                    <a16:rowId xmlns:a16="http://schemas.microsoft.com/office/drawing/2014/main" val="3179714742"/>
                  </a:ext>
                </a:extLst>
              </a:tr>
              <a:tr h="3941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analytical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controlled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orderly</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precise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disciplined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deliberate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cautious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diplomatic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accurate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conscientious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fact finder</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systematic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logical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conventional</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patient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loyal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sympathetic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team person</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relaxed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mature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supportive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stable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considerate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empathetic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persevering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trusting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congenial</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5161498"/>
                  </a:ext>
                </a:extLst>
              </a:tr>
            </a:tbl>
          </a:graphicData>
        </a:graphic>
      </p:graphicFrame>
      <p:graphicFrame>
        <p:nvGraphicFramePr>
          <p:cNvPr id="235535" name="Group 15">
            <a:extLst>
              <a:ext uri="{FF2B5EF4-FFF2-40B4-BE49-F238E27FC236}">
                <a16:creationId xmlns:a16="http://schemas.microsoft.com/office/drawing/2014/main" id="{A777F54F-3890-4799-81A7-D2688D173017}"/>
              </a:ext>
            </a:extLst>
          </p:cNvPr>
          <p:cNvGraphicFramePr>
            <a:graphicFrameLocks noGrp="1"/>
          </p:cNvGraphicFramePr>
          <p:nvPr/>
        </p:nvGraphicFramePr>
        <p:xfrm>
          <a:off x="609600" y="5395913"/>
          <a:ext cx="5578475" cy="4306887"/>
        </p:xfrm>
        <a:graphic>
          <a:graphicData uri="http://schemas.openxmlformats.org/drawingml/2006/table">
            <a:tbl>
              <a:tblPr/>
              <a:tblGrid>
                <a:gridCol w="2779713">
                  <a:extLst>
                    <a:ext uri="{9D8B030D-6E8A-4147-A177-3AD203B41FA5}">
                      <a16:colId xmlns:a16="http://schemas.microsoft.com/office/drawing/2014/main" val="1366139416"/>
                    </a:ext>
                  </a:extLst>
                </a:gridCol>
                <a:gridCol w="2798762">
                  <a:extLst>
                    <a:ext uri="{9D8B030D-6E8A-4147-A177-3AD203B41FA5}">
                      <a16:colId xmlns:a16="http://schemas.microsoft.com/office/drawing/2014/main" val="1460548224"/>
                    </a:ext>
                  </a:extLst>
                </a:gridCol>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Expressive</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Driver</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extLst>
                  <a:ext uri="{0D108BD9-81ED-4DB2-BD59-A6C34878D82A}">
                    <a16:rowId xmlns:a16="http://schemas.microsoft.com/office/drawing/2014/main" val="3243956519"/>
                  </a:ext>
                </a:extLst>
              </a:tr>
              <a:tr h="3940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verbal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motivating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enthusiastic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gregarious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convincing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impulsive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generous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influential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charming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confident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inspiring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dramatic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optimistic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animated</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action-orientated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decisive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problem solver</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direct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assertive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demanding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risk taker</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forceful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competitive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independent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determined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results-orientated</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91737098"/>
                  </a:ext>
                </a:extLst>
              </a:tr>
            </a:tbl>
          </a:graphicData>
        </a:graphic>
      </p:graphicFrame>
    </p:spTree>
    <p:extLst>
      <p:ext uri="{BB962C8B-B14F-4D97-AF65-F5344CB8AC3E}">
        <p14:creationId xmlns:p14="http://schemas.microsoft.com/office/powerpoint/2010/main" val="1376030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7">
            <a:extLst>
              <a:ext uri="{FF2B5EF4-FFF2-40B4-BE49-F238E27FC236}">
                <a16:creationId xmlns:a16="http://schemas.microsoft.com/office/drawing/2014/main" id="{B5243A11-C28E-4954-9C8B-7FC1F7976203}"/>
              </a:ext>
            </a:extLst>
          </p:cNvPr>
          <p:cNvSpPr>
            <a:spLocks noGrp="1" noChangeArrowheads="1"/>
          </p:cNvSpPr>
          <p:nvPr>
            <p:ph type="sldNum" sz="quarter" idx="5"/>
          </p:nvPr>
        </p:nvSpPr>
        <p:spPr>
          <a:ln/>
        </p:spPr>
        <p:txBody>
          <a:bodyPr/>
          <a:lstStyle/>
          <a:p>
            <a:fld id="{D2DF5DD4-8DDF-47B3-B862-6CFDD383EB47}" type="slidenum">
              <a:rPr lang="en-GB" altLang="en-US"/>
              <a:pPr/>
              <a:t>3</a:t>
            </a:fld>
            <a:endParaRPr lang="en-GB" altLang="en-US" dirty="0"/>
          </a:p>
        </p:txBody>
      </p:sp>
      <p:sp>
        <p:nvSpPr>
          <p:cNvPr id="177154" name="Rectangle 2">
            <a:extLst>
              <a:ext uri="{FF2B5EF4-FFF2-40B4-BE49-F238E27FC236}">
                <a16:creationId xmlns:a16="http://schemas.microsoft.com/office/drawing/2014/main" id="{C769F58B-D692-41EE-979A-D4B68847349C}"/>
              </a:ext>
            </a:extLst>
          </p:cNvPr>
          <p:cNvSpPr>
            <a:spLocks noGrp="1" noRot="1" noChangeAspect="1" noChangeArrowheads="1" noTextEdit="1"/>
          </p:cNvSpPr>
          <p:nvPr>
            <p:ph type="sldImg"/>
          </p:nvPr>
        </p:nvSpPr>
        <p:spPr>
          <a:xfrm>
            <a:off x="1662113" y="38100"/>
            <a:ext cx="3335337" cy="2501900"/>
          </a:xfrm>
          <a:ln/>
        </p:spPr>
      </p:sp>
      <p:sp>
        <p:nvSpPr>
          <p:cNvPr id="177155" name="Rectangle 3">
            <a:extLst>
              <a:ext uri="{FF2B5EF4-FFF2-40B4-BE49-F238E27FC236}">
                <a16:creationId xmlns:a16="http://schemas.microsoft.com/office/drawing/2014/main" id="{F2E6A3E9-7CB7-42C0-B1E1-F6A310CC9C60}"/>
              </a:ext>
            </a:extLst>
          </p:cNvPr>
          <p:cNvSpPr>
            <a:spLocks noGrp="1" noChangeArrowheads="1"/>
          </p:cNvSpPr>
          <p:nvPr>
            <p:ph type="body" idx="1"/>
          </p:nvPr>
        </p:nvSpPr>
        <p:spPr>
          <a:xfrm>
            <a:off x="484188" y="566738"/>
            <a:ext cx="5842000" cy="8629650"/>
          </a:xfrm>
        </p:spPr>
        <p:txBody>
          <a:bodyPr/>
          <a:lstStyle/>
          <a:p>
            <a:r>
              <a:rPr lang="en-GB" sz="1400" b="1" kern="1200" dirty="0">
                <a:solidFill>
                  <a:schemeClr val="tx1"/>
                </a:solidFill>
                <a:effectLst/>
                <a:latin typeface="+mn-lt"/>
                <a:ea typeface="+mn-ea"/>
                <a:cs typeface="+mn-cs"/>
              </a:rPr>
              <a:t>Explain the Styles Quadrant </a:t>
            </a:r>
          </a:p>
          <a:p>
            <a:r>
              <a:rPr lang="en-GB" sz="1400" kern="1200" dirty="0">
                <a:solidFill>
                  <a:schemeClr val="tx1"/>
                </a:solidFill>
                <a:effectLst/>
                <a:latin typeface="+mn-lt"/>
                <a:ea typeface="+mn-ea"/>
                <a:cs typeface="+mn-cs"/>
              </a:rPr>
              <a:t>Horizontal axis = Easy going to Dominant</a:t>
            </a:r>
          </a:p>
          <a:p>
            <a:r>
              <a:rPr lang="en-GB" sz="1400" kern="1200" dirty="0">
                <a:solidFill>
                  <a:schemeClr val="tx1"/>
                </a:solidFill>
                <a:effectLst/>
                <a:latin typeface="+mn-lt"/>
                <a:ea typeface="+mn-ea"/>
                <a:cs typeface="+mn-cs"/>
              </a:rPr>
              <a:t>Vertical Axis = Spontaneous to Self Controlled</a:t>
            </a:r>
          </a:p>
          <a:p>
            <a:r>
              <a:rPr lang="en-GB" altLang="en-US" sz="1400" kern="1200" dirty="0">
                <a:solidFill>
                  <a:schemeClr val="tx1"/>
                </a:solidFill>
                <a:effectLst/>
                <a:latin typeface="+mn-lt"/>
                <a:ea typeface="+mn-ea"/>
                <a:cs typeface="+mn-cs"/>
              </a:rPr>
              <a:t>Briefly explain the titles for each quarter of the quadrant. </a:t>
            </a:r>
          </a:p>
          <a:p>
            <a:r>
              <a:rPr lang="en-GB" altLang="en-US" sz="1400" kern="1200" dirty="0">
                <a:solidFill>
                  <a:schemeClr val="tx1"/>
                </a:solidFill>
                <a:effectLst/>
                <a:latin typeface="+mn-lt"/>
                <a:ea typeface="+mn-ea"/>
                <a:cs typeface="+mn-cs"/>
              </a:rPr>
              <a:t>Don't give too much as you will give a fuller briefing in a minute.</a:t>
            </a:r>
            <a:endParaRPr lang="en-US" altLang="en-US" dirty="0"/>
          </a:p>
          <a:p>
            <a:r>
              <a:rPr lang="en-GB" altLang="en-US" dirty="0"/>
              <a:t>EG: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400" kern="1200" dirty="0">
                <a:solidFill>
                  <a:schemeClr val="tx1"/>
                </a:solidFill>
                <a:effectLst/>
                <a:latin typeface="+mn-lt"/>
                <a:ea typeface="+mn-ea"/>
                <a:cs typeface="+mn-cs"/>
              </a:rPr>
              <a:t>“If someone is spontaneous and easy going, in Merrill and Reid's model they are categorised as “Amiable” And so on.”</a:t>
            </a:r>
          </a:p>
        </p:txBody>
      </p:sp>
      <p:graphicFrame>
        <p:nvGraphicFramePr>
          <p:cNvPr id="177156" name="Group 4">
            <a:extLst>
              <a:ext uri="{FF2B5EF4-FFF2-40B4-BE49-F238E27FC236}">
                <a16:creationId xmlns:a16="http://schemas.microsoft.com/office/drawing/2014/main" id="{844A54FD-46E6-4D99-8853-BC1DD50DF9CB}"/>
              </a:ext>
            </a:extLst>
          </p:cNvPr>
          <p:cNvGraphicFramePr>
            <a:graphicFrameLocks noGrp="1"/>
          </p:cNvGraphicFramePr>
          <p:nvPr/>
        </p:nvGraphicFramePr>
        <p:xfrm>
          <a:off x="609600" y="1071563"/>
          <a:ext cx="5576888" cy="4308475"/>
        </p:xfrm>
        <a:graphic>
          <a:graphicData uri="http://schemas.openxmlformats.org/drawingml/2006/table">
            <a:tbl>
              <a:tblPr/>
              <a:tblGrid>
                <a:gridCol w="2820988">
                  <a:extLst>
                    <a:ext uri="{9D8B030D-6E8A-4147-A177-3AD203B41FA5}">
                      <a16:colId xmlns:a16="http://schemas.microsoft.com/office/drawing/2014/main" val="228946026"/>
                    </a:ext>
                  </a:extLst>
                </a:gridCol>
                <a:gridCol w="2755900">
                  <a:extLst>
                    <a:ext uri="{9D8B030D-6E8A-4147-A177-3AD203B41FA5}">
                      <a16:colId xmlns:a16="http://schemas.microsoft.com/office/drawing/2014/main" val="2545312387"/>
                    </a:ext>
                  </a:extLst>
                </a:gridCol>
              </a:tblGrid>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Analyst</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Amiable</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extLst>
                  <a:ext uri="{0D108BD9-81ED-4DB2-BD59-A6C34878D82A}">
                    <a16:rowId xmlns:a16="http://schemas.microsoft.com/office/drawing/2014/main" val="1768494596"/>
                  </a:ext>
                </a:extLst>
              </a:tr>
              <a:tr h="3941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analytical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controlled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orderly</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precise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disciplined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deliberate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cautious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diplomatic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accurate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conscientious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fact finder</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systematic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logical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conventional</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patient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loyal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sympathetic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team person</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relaxed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mature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supportive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stable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considerate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empathetic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persevering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trusting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congenial</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6139965"/>
                  </a:ext>
                </a:extLst>
              </a:tr>
            </a:tbl>
          </a:graphicData>
        </a:graphic>
      </p:graphicFrame>
      <p:graphicFrame>
        <p:nvGraphicFramePr>
          <p:cNvPr id="177167" name="Group 15">
            <a:extLst>
              <a:ext uri="{FF2B5EF4-FFF2-40B4-BE49-F238E27FC236}">
                <a16:creationId xmlns:a16="http://schemas.microsoft.com/office/drawing/2014/main" id="{42BD0ACC-2738-47CB-9190-DA73662B0CB9}"/>
              </a:ext>
            </a:extLst>
          </p:cNvPr>
          <p:cNvGraphicFramePr>
            <a:graphicFrameLocks noGrp="1"/>
          </p:cNvGraphicFramePr>
          <p:nvPr/>
        </p:nvGraphicFramePr>
        <p:xfrm>
          <a:off x="609600" y="5395913"/>
          <a:ext cx="5578475" cy="4306887"/>
        </p:xfrm>
        <a:graphic>
          <a:graphicData uri="http://schemas.openxmlformats.org/drawingml/2006/table">
            <a:tbl>
              <a:tblPr/>
              <a:tblGrid>
                <a:gridCol w="2779713">
                  <a:extLst>
                    <a:ext uri="{9D8B030D-6E8A-4147-A177-3AD203B41FA5}">
                      <a16:colId xmlns:a16="http://schemas.microsoft.com/office/drawing/2014/main" val="1387561821"/>
                    </a:ext>
                  </a:extLst>
                </a:gridCol>
                <a:gridCol w="2798762">
                  <a:extLst>
                    <a:ext uri="{9D8B030D-6E8A-4147-A177-3AD203B41FA5}">
                      <a16:colId xmlns:a16="http://schemas.microsoft.com/office/drawing/2014/main" val="2739730364"/>
                    </a:ext>
                  </a:extLst>
                </a:gridCol>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Expressive</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Driver</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extLst>
                  <a:ext uri="{0D108BD9-81ED-4DB2-BD59-A6C34878D82A}">
                    <a16:rowId xmlns:a16="http://schemas.microsoft.com/office/drawing/2014/main" val="1793521221"/>
                  </a:ext>
                </a:extLst>
              </a:tr>
              <a:tr h="3940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verbal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motivating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enthusiastic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gregarious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convincing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impulsive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generous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influential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charming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confident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inspiring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dramatic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optimistic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animated</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action-orientated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decisive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problem solver</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direct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assertive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demanding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risk taker</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forceful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competitive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independent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determined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results-orientated</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1043167"/>
                  </a:ext>
                </a:extLst>
              </a:tr>
            </a:tbl>
          </a:graphicData>
        </a:graphic>
      </p:graphicFrame>
    </p:spTree>
    <p:extLst>
      <p:ext uri="{BB962C8B-B14F-4D97-AF65-F5344CB8AC3E}">
        <p14:creationId xmlns:p14="http://schemas.microsoft.com/office/powerpoint/2010/main" val="2634057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7">
            <a:extLst>
              <a:ext uri="{FF2B5EF4-FFF2-40B4-BE49-F238E27FC236}">
                <a16:creationId xmlns:a16="http://schemas.microsoft.com/office/drawing/2014/main" id="{B5243A11-C28E-4954-9C8B-7FC1F7976203}"/>
              </a:ext>
            </a:extLst>
          </p:cNvPr>
          <p:cNvSpPr>
            <a:spLocks noGrp="1" noChangeArrowheads="1"/>
          </p:cNvSpPr>
          <p:nvPr>
            <p:ph type="sldNum" sz="quarter" idx="5"/>
          </p:nvPr>
        </p:nvSpPr>
        <p:spPr>
          <a:ln/>
        </p:spPr>
        <p:txBody>
          <a:bodyPr/>
          <a:lstStyle/>
          <a:p>
            <a:fld id="{D2DF5DD4-8DDF-47B3-B862-6CFDD383EB47}" type="slidenum">
              <a:rPr lang="en-GB" altLang="en-US"/>
              <a:pPr/>
              <a:t>4</a:t>
            </a:fld>
            <a:endParaRPr lang="en-GB" altLang="en-US" dirty="0"/>
          </a:p>
        </p:txBody>
      </p:sp>
      <p:sp>
        <p:nvSpPr>
          <p:cNvPr id="177154" name="Rectangle 2">
            <a:extLst>
              <a:ext uri="{FF2B5EF4-FFF2-40B4-BE49-F238E27FC236}">
                <a16:creationId xmlns:a16="http://schemas.microsoft.com/office/drawing/2014/main" id="{C769F58B-D692-41EE-979A-D4B68847349C}"/>
              </a:ext>
            </a:extLst>
          </p:cNvPr>
          <p:cNvSpPr>
            <a:spLocks noGrp="1" noRot="1" noChangeAspect="1" noChangeArrowheads="1" noTextEdit="1"/>
          </p:cNvSpPr>
          <p:nvPr>
            <p:ph type="sldImg"/>
          </p:nvPr>
        </p:nvSpPr>
        <p:spPr>
          <a:xfrm>
            <a:off x="1662113" y="38100"/>
            <a:ext cx="3335337" cy="2501900"/>
          </a:xfrm>
          <a:ln/>
        </p:spPr>
      </p:sp>
      <p:sp>
        <p:nvSpPr>
          <p:cNvPr id="177155" name="Rectangle 3">
            <a:extLst>
              <a:ext uri="{FF2B5EF4-FFF2-40B4-BE49-F238E27FC236}">
                <a16:creationId xmlns:a16="http://schemas.microsoft.com/office/drawing/2014/main" id="{F2E6A3E9-7CB7-42C0-B1E1-F6A310CC9C60}"/>
              </a:ext>
            </a:extLst>
          </p:cNvPr>
          <p:cNvSpPr>
            <a:spLocks noGrp="1" noChangeArrowheads="1"/>
          </p:cNvSpPr>
          <p:nvPr>
            <p:ph type="body" idx="1"/>
          </p:nvPr>
        </p:nvSpPr>
        <p:spPr>
          <a:xfrm>
            <a:off x="484188" y="566738"/>
            <a:ext cx="5842000" cy="8629650"/>
          </a:xfrm>
        </p:spPr>
        <p:txBody>
          <a:bodyPr/>
          <a:lstStyle/>
          <a:p>
            <a:r>
              <a:rPr lang="en-GB" sz="1400" kern="1200" dirty="0">
                <a:solidFill>
                  <a:schemeClr val="tx1"/>
                </a:solidFill>
                <a:effectLst/>
                <a:latin typeface="+mn-lt"/>
                <a:ea typeface="+mn-ea"/>
                <a:cs typeface="+mn-cs"/>
              </a:rPr>
              <a:t>Each described by how they like to do things, a thought-bubble and some behavioural characteristics.</a:t>
            </a:r>
            <a:endParaRPr lang="en-GB" altLang="en-US" dirty="0"/>
          </a:p>
        </p:txBody>
      </p:sp>
      <p:graphicFrame>
        <p:nvGraphicFramePr>
          <p:cNvPr id="177156" name="Group 4">
            <a:extLst>
              <a:ext uri="{FF2B5EF4-FFF2-40B4-BE49-F238E27FC236}">
                <a16:creationId xmlns:a16="http://schemas.microsoft.com/office/drawing/2014/main" id="{844A54FD-46E6-4D99-8853-BC1DD50DF9CB}"/>
              </a:ext>
            </a:extLst>
          </p:cNvPr>
          <p:cNvGraphicFramePr>
            <a:graphicFrameLocks noGrp="1"/>
          </p:cNvGraphicFramePr>
          <p:nvPr/>
        </p:nvGraphicFramePr>
        <p:xfrm>
          <a:off x="609600" y="1071563"/>
          <a:ext cx="5576888" cy="4308475"/>
        </p:xfrm>
        <a:graphic>
          <a:graphicData uri="http://schemas.openxmlformats.org/drawingml/2006/table">
            <a:tbl>
              <a:tblPr/>
              <a:tblGrid>
                <a:gridCol w="2820988">
                  <a:extLst>
                    <a:ext uri="{9D8B030D-6E8A-4147-A177-3AD203B41FA5}">
                      <a16:colId xmlns:a16="http://schemas.microsoft.com/office/drawing/2014/main" val="228946026"/>
                    </a:ext>
                  </a:extLst>
                </a:gridCol>
                <a:gridCol w="2755900">
                  <a:extLst>
                    <a:ext uri="{9D8B030D-6E8A-4147-A177-3AD203B41FA5}">
                      <a16:colId xmlns:a16="http://schemas.microsoft.com/office/drawing/2014/main" val="2545312387"/>
                    </a:ext>
                  </a:extLst>
                </a:gridCol>
              </a:tblGrid>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Analyst</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Amiable</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extLst>
                  <a:ext uri="{0D108BD9-81ED-4DB2-BD59-A6C34878D82A}">
                    <a16:rowId xmlns:a16="http://schemas.microsoft.com/office/drawing/2014/main" val="1768494596"/>
                  </a:ext>
                </a:extLst>
              </a:tr>
              <a:tr h="3941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analytical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controlled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orderly</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precise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disciplined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deliberate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cautious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diplomatic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accurate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conscientious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fact finder</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systematic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logical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conventional</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patient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loyal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sympathetic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team person</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relaxed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mature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supportive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stable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considerate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empathetic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persevering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trusting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congenial</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6139965"/>
                  </a:ext>
                </a:extLst>
              </a:tr>
            </a:tbl>
          </a:graphicData>
        </a:graphic>
      </p:graphicFrame>
      <p:graphicFrame>
        <p:nvGraphicFramePr>
          <p:cNvPr id="177167" name="Group 15">
            <a:extLst>
              <a:ext uri="{FF2B5EF4-FFF2-40B4-BE49-F238E27FC236}">
                <a16:creationId xmlns:a16="http://schemas.microsoft.com/office/drawing/2014/main" id="{42BD0ACC-2738-47CB-9190-DA73662B0CB9}"/>
              </a:ext>
            </a:extLst>
          </p:cNvPr>
          <p:cNvGraphicFramePr>
            <a:graphicFrameLocks noGrp="1"/>
          </p:cNvGraphicFramePr>
          <p:nvPr/>
        </p:nvGraphicFramePr>
        <p:xfrm>
          <a:off x="609600" y="5395913"/>
          <a:ext cx="5578475" cy="4306887"/>
        </p:xfrm>
        <a:graphic>
          <a:graphicData uri="http://schemas.openxmlformats.org/drawingml/2006/table">
            <a:tbl>
              <a:tblPr/>
              <a:tblGrid>
                <a:gridCol w="2779713">
                  <a:extLst>
                    <a:ext uri="{9D8B030D-6E8A-4147-A177-3AD203B41FA5}">
                      <a16:colId xmlns:a16="http://schemas.microsoft.com/office/drawing/2014/main" val="1387561821"/>
                    </a:ext>
                  </a:extLst>
                </a:gridCol>
                <a:gridCol w="2798762">
                  <a:extLst>
                    <a:ext uri="{9D8B030D-6E8A-4147-A177-3AD203B41FA5}">
                      <a16:colId xmlns:a16="http://schemas.microsoft.com/office/drawing/2014/main" val="2739730364"/>
                    </a:ext>
                  </a:extLst>
                </a:gridCol>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Expressive</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Driver</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extLst>
                  <a:ext uri="{0D108BD9-81ED-4DB2-BD59-A6C34878D82A}">
                    <a16:rowId xmlns:a16="http://schemas.microsoft.com/office/drawing/2014/main" val="1793521221"/>
                  </a:ext>
                </a:extLst>
              </a:tr>
              <a:tr h="3940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verbal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motivating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enthusiastic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gregarious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convincing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impulsive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generous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influential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charming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confident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inspiring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dramatic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optimistic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animated</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action-orientated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decisive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problem solver</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direct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assertive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demanding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risk taker</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forceful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competitive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independent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determined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results-orientated</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1043167"/>
                  </a:ext>
                </a:extLst>
              </a:tr>
            </a:tbl>
          </a:graphicData>
        </a:graphic>
      </p:graphicFrame>
    </p:spTree>
    <p:extLst>
      <p:ext uri="{BB962C8B-B14F-4D97-AF65-F5344CB8AC3E}">
        <p14:creationId xmlns:p14="http://schemas.microsoft.com/office/powerpoint/2010/main" val="2486181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While all four approaches are at the disposal of each and every individual, there is a tendency for most of us to develop one approach more than the other three. </a:t>
            </a:r>
            <a:endParaRPr lang="en-GB"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The predominant style can be described by:</a:t>
            </a:r>
            <a:endParaRPr lang="en-GB" sz="1400" kern="1200" dirty="0">
              <a:solidFill>
                <a:schemeClr val="tx1"/>
              </a:solidFill>
              <a:effectLst/>
              <a:latin typeface="+mn-lt"/>
              <a:ea typeface="+mn-ea"/>
              <a:cs typeface="+mn-cs"/>
            </a:endParaRPr>
          </a:p>
          <a:p>
            <a:pPr marL="285750" lvl="0" indent="-285750">
              <a:buFont typeface="Wingdings" panose="05000000000000000000" pitchFamily="2" charset="2"/>
              <a:buChar char="§"/>
            </a:pPr>
            <a:r>
              <a:rPr lang="en-GB" sz="1400" kern="1200" dirty="0">
                <a:solidFill>
                  <a:schemeClr val="tx1"/>
                </a:solidFill>
                <a:effectLst/>
                <a:latin typeface="+mn-lt"/>
                <a:ea typeface="+mn-ea"/>
                <a:cs typeface="+mn-cs"/>
              </a:rPr>
              <a:t>what the individual finds of interest</a:t>
            </a:r>
          </a:p>
          <a:p>
            <a:pPr marL="285750" lvl="0" indent="-285750">
              <a:buFont typeface="Wingdings" panose="05000000000000000000" pitchFamily="2" charset="2"/>
              <a:buChar char="§"/>
            </a:pPr>
            <a:r>
              <a:rPr lang="en-GB" sz="1400" kern="1200" dirty="0">
                <a:solidFill>
                  <a:schemeClr val="tx1"/>
                </a:solidFill>
                <a:effectLst/>
                <a:latin typeface="+mn-lt"/>
                <a:ea typeface="+mn-ea"/>
                <a:cs typeface="+mn-cs"/>
              </a:rPr>
              <a:t>what the individual feels is important</a:t>
            </a:r>
          </a:p>
          <a:p>
            <a:pPr marL="285750" lvl="0" indent="-285750">
              <a:buFont typeface="Wingdings" panose="05000000000000000000" pitchFamily="2" charset="2"/>
              <a:buChar char="§"/>
            </a:pPr>
            <a:r>
              <a:rPr lang="en-GB" sz="1400" kern="1200" dirty="0">
                <a:solidFill>
                  <a:schemeClr val="tx1"/>
                </a:solidFill>
                <a:effectLst/>
                <a:latin typeface="+mn-lt"/>
                <a:ea typeface="+mn-ea"/>
                <a:cs typeface="+mn-cs"/>
              </a:rPr>
              <a:t>their behaviour or actions</a:t>
            </a:r>
          </a:p>
          <a:p>
            <a:r>
              <a:rPr lang="en-GB" sz="1400" kern="1200" dirty="0">
                <a:solidFill>
                  <a:schemeClr val="tx1"/>
                </a:solidFill>
                <a:effectLst/>
                <a:latin typeface="+mn-lt"/>
                <a:ea typeface="+mn-ea"/>
                <a:cs typeface="+mn-cs"/>
              </a:rPr>
              <a:t>Whilst an individual may dip in and out of all four approaches, most of us tend to favour one approach more than the other three. We tend to have a predominant style and a least used style.</a:t>
            </a:r>
            <a:br>
              <a:rPr lang="en-GB" sz="1400" kern="1200" dirty="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pPr>
              <a:defRPr/>
            </a:pPr>
            <a:fld id="{59124411-EF46-4C2F-9D30-3302915603D0}" type="slidenum">
              <a:rPr lang="en-GB" altLang="en-US" smtClean="0"/>
              <a:pPr>
                <a:defRPr/>
              </a:pPr>
              <a:t>5</a:t>
            </a:fld>
            <a:endParaRPr lang="en-GB" altLang="en-US" dirty="0"/>
          </a:p>
        </p:txBody>
      </p:sp>
    </p:spTree>
    <p:extLst>
      <p:ext uri="{BB962C8B-B14F-4D97-AF65-F5344CB8AC3E}">
        <p14:creationId xmlns:p14="http://schemas.microsoft.com/office/powerpoint/2010/main" val="2998012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8325" y="0"/>
            <a:ext cx="3119438" cy="2341563"/>
          </a:xfrm>
        </p:spPr>
      </p:sp>
      <p:sp>
        <p:nvSpPr>
          <p:cNvPr id="3" name="Notes Placeholder 2"/>
          <p:cNvSpPr>
            <a:spLocks noGrp="1"/>
          </p:cNvSpPr>
          <p:nvPr>
            <p:ph type="body" idx="1"/>
          </p:nvPr>
        </p:nvSpPr>
        <p:spPr/>
        <p:txBody>
          <a:bodyPr/>
          <a:lstStyle/>
          <a:p>
            <a:pPr lvl="0"/>
            <a:r>
              <a:rPr lang="en-GB" sz="1400" kern="1200" dirty="0">
                <a:solidFill>
                  <a:schemeClr val="tx1"/>
                </a:solidFill>
                <a:effectLst/>
                <a:latin typeface="+mn-lt"/>
                <a:ea typeface="+mn-ea"/>
                <a:cs typeface="+mn-cs"/>
              </a:rPr>
              <a:t>WRITE YOUR</a:t>
            </a:r>
            <a:r>
              <a:rPr lang="en-GB" sz="1400" kern="1200" baseline="0" dirty="0">
                <a:solidFill>
                  <a:schemeClr val="tx1"/>
                </a:solidFill>
                <a:effectLst/>
                <a:latin typeface="+mn-lt"/>
                <a:ea typeface="+mn-ea"/>
                <a:cs typeface="+mn-cs"/>
              </a:rPr>
              <a:t> </a:t>
            </a:r>
            <a:r>
              <a:rPr lang="en-GB" sz="1400" kern="1200" dirty="0">
                <a:solidFill>
                  <a:schemeClr val="tx1"/>
                </a:solidFill>
                <a:effectLst/>
                <a:latin typeface="+mn-lt"/>
                <a:ea typeface="+mn-ea"/>
                <a:cs typeface="+mn-cs"/>
              </a:rPr>
              <a:t>NAME</a:t>
            </a:r>
          </a:p>
          <a:p>
            <a:r>
              <a:rPr lang="en-GB" sz="1400" kern="1200" dirty="0">
                <a:solidFill>
                  <a:schemeClr val="tx1"/>
                </a:solidFill>
                <a:effectLst/>
                <a:latin typeface="+mn-lt"/>
                <a:ea typeface="+mn-ea"/>
                <a:cs typeface="+mn-cs"/>
              </a:rPr>
              <a:t>NOW TRY OTHER HAND </a:t>
            </a:r>
          </a:p>
          <a:p>
            <a:r>
              <a:rPr lang="en-GB" sz="1400" kern="1200" dirty="0">
                <a:solidFill>
                  <a:schemeClr val="tx1"/>
                </a:solidFill>
                <a:effectLst/>
                <a:latin typeface="+mn-lt"/>
                <a:ea typeface="+mn-ea"/>
                <a:cs typeface="+mn-cs"/>
              </a:rPr>
              <a:t>Ask what felt “normal” comfortable.</a:t>
            </a:r>
          </a:p>
          <a:p>
            <a:r>
              <a:rPr lang="en-GB" sz="1400" kern="1200" dirty="0">
                <a:solidFill>
                  <a:schemeClr val="tx1"/>
                </a:solidFill>
                <a:effectLst/>
                <a:latin typeface="+mn-lt"/>
                <a:ea typeface="+mn-ea"/>
                <a:cs typeface="+mn-cs"/>
              </a:rPr>
              <a:t>If you broke your</a:t>
            </a:r>
            <a:r>
              <a:rPr lang="en-GB" sz="1400" kern="1200" baseline="0" dirty="0">
                <a:solidFill>
                  <a:schemeClr val="tx1"/>
                </a:solidFill>
                <a:effectLst/>
                <a:latin typeface="+mn-lt"/>
                <a:ea typeface="+mn-ea"/>
                <a:cs typeface="+mn-cs"/>
              </a:rPr>
              <a:t> writing hand could you write?</a:t>
            </a:r>
          </a:p>
          <a:p>
            <a:r>
              <a:rPr lang="en-GB" sz="1400" kern="1200" baseline="0" dirty="0">
                <a:solidFill>
                  <a:schemeClr val="tx1"/>
                </a:solidFill>
                <a:effectLst/>
                <a:latin typeface="+mn-lt"/>
                <a:ea typeface="+mn-ea"/>
                <a:cs typeface="+mn-cs"/>
              </a:rPr>
              <a:t>YES – although it is unfamiliar, you could still do it and probably with time get good at it.</a:t>
            </a:r>
          </a:p>
          <a:p>
            <a:r>
              <a:rPr lang="en-GB" sz="1400" kern="1200" baseline="0" dirty="0">
                <a:solidFill>
                  <a:schemeClr val="tx1"/>
                </a:solidFill>
                <a:effectLst/>
                <a:latin typeface="+mn-lt"/>
                <a:ea typeface="+mn-ea"/>
                <a:cs typeface="+mn-cs"/>
              </a:rPr>
              <a:t>But as soon as your usual hand was healed you’d revert back.</a:t>
            </a:r>
          </a:p>
          <a:p>
            <a:r>
              <a:rPr lang="en-GB" sz="1400" kern="1200" baseline="0" dirty="0">
                <a:solidFill>
                  <a:schemeClr val="tx1"/>
                </a:solidFill>
                <a:effectLst/>
                <a:latin typeface="+mn-lt"/>
                <a:ea typeface="+mn-ea"/>
                <a:cs typeface="+mn-cs"/>
              </a:rPr>
              <a:t>That’s how it is with the personality styles.</a:t>
            </a:r>
          </a:p>
          <a:p>
            <a:r>
              <a:rPr lang="en-GB" sz="1400" kern="1200" baseline="0" dirty="0">
                <a:solidFill>
                  <a:schemeClr val="tx1"/>
                </a:solidFill>
                <a:effectLst/>
                <a:latin typeface="+mn-lt"/>
                <a:ea typeface="+mn-ea"/>
                <a:cs typeface="+mn-cs"/>
              </a:rPr>
              <a:t>We have all the types but over time have a preference for the way we usually are.</a:t>
            </a:r>
          </a:p>
          <a:p>
            <a:r>
              <a:rPr lang="en-GB" sz="1400" kern="1200" baseline="0" dirty="0">
                <a:solidFill>
                  <a:schemeClr val="tx1"/>
                </a:solidFill>
                <a:effectLst/>
                <a:latin typeface="+mn-lt"/>
                <a:ea typeface="+mn-ea"/>
                <a:cs typeface="+mn-cs"/>
              </a:rPr>
              <a:t>So we can be different if we want to.</a:t>
            </a:r>
            <a:endParaRPr lang="en-GB" sz="14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59124411-EF46-4C2F-9D30-3302915603D0}" type="slidenum">
              <a:rPr lang="en-GB" altLang="en-US" smtClean="0"/>
              <a:pPr>
                <a:defRPr/>
              </a:pPr>
              <a:t>6</a:t>
            </a:fld>
            <a:endParaRPr lang="en-GB" altLang="en-US" dirty="0"/>
          </a:p>
        </p:txBody>
      </p:sp>
    </p:spTree>
    <p:extLst>
      <p:ext uri="{BB962C8B-B14F-4D97-AF65-F5344CB8AC3E}">
        <p14:creationId xmlns:p14="http://schemas.microsoft.com/office/powerpoint/2010/main" val="1542645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7">
            <a:extLst>
              <a:ext uri="{FF2B5EF4-FFF2-40B4-BE49-F238E27FC236}">
                <a16:creationId xmlns:a16="http://schemas.microsoft.com/office/drawing/2014/main" id="{B5243A11-C28E-4954-9C8B-7FC1F7976203}"/>
              </a:ext>
            </a:extLst>
          </p:cNvPr>
          <p:cNvSpPr>
            <a:spLocks noGrp="1" noChangeArrowheads="1"/>
          </p:cNvSpPr>
          <p:nvPr>
            <p:ph type="sldNum" sz="quarter" idx="5"/>
          </p:nvPr>
        </p:nvSpPr>
        <p:spPr>
          <a:ln/>
        </p:spPr>
        <p:txBody>
          <a:bodyPr/>
          <a:lstStyle/>
          <a:p>
            <a:fld id="{D2DF5DD4-8DDF-47B3-B862-6CFDD383EB47}" type="slidenum">
              <a:rPr lang="en-GB" altLang="en-US"/>
              <a:pPr/>
              <a:t>7</a:t>
            </a:fld>
            <a:endParaRPr lang="en-GB" altLang="en-US" dirty="0"/>
          </a:p>
        </p:txBody>
      </p:sp>
      <p:sp>
        <p:nvSpPr>
          <p:cNvPr id="177154" name="Rectangle 2">
            <a:extLst>
              <a:ext uri="{FF2B5EF4-FFF2-40B4-BE49-F238E27FC236}">
                <a16:creationId xmlns:a16="http://schemas.microsoft.com/office/drawing/2014/main" id="{C769F58B-D692-41EE-979A-D4B68847349C}"/>
              </a:ext>
            </a:extLst>
          </p:cNvPr>
          <p:cNvSpPr>
            <a:spLocks noGrp="1" noRot="1" noChangeAspect="1" noChangeArrowheads="1" noTextEdit="1"/>
          </p:cNvSpPr>
          <p:nvPr>
            <p:ph type="sldImg"/>
          </p:nvPr>
        </p:nvSpPr>
        <p:spPr>
          <a:xfrm>
            <a:off x="1662113" y="38100"/>
            <a:ext cx="3335337" cy="2501900"/>
          </a:xfrm>
          <a:ln/>
        </p:spPr>
      </p:sp>
      <p:sp>
        <p:nvSpPr>
          <p:cNvPr id="177155" name="Rectangle 3">
            <a:extLst>
              <a:ext uri="{FF2B5EF4-FFF2-40B4-BE49-F238E27FC236}">
                <a16:creationId xmlns:a16="http://schemas.microsoft.com/office/drawing/2014/main" id="{F2E6A3E9-7CB7-42C0-B1E1-F6A310CC9C60}"/>
              </a:ext>
            </a:extLst>
          </p:cNvPr>
          <p:cNvSpPr>
            <a:spLocks noGrp="1" noChangeArrowheads="1"/>
          </p:cNvSpPr>
          <p:nvPr>
            <p:ph type="body" idx="1"/>
          </p:nvPr>
        </p:nvSpPr>
        <p:spPr>
          <a:xfrm>
            <a:off x="484188" y="566738"/>
            <a:ext cx="5842000" cy="8629650"/>
          </a:xfrm>
        </p:spPr>
        <p:txBody>
          <a:bodyPr/>
          <a:lstStyle/>
          <a:p>
            <a:endParaRPr lang="en-GB" altLang="en-US" dirty="0"/>
          </a:p>
        </p:txBody>
      </p:sp>
      <p:graphicFrame>
        <p:nvGraphicFramePr>
          <p:cNvPr id="177156" name="Group 4">
            <a:extLst>
              <a:ext uri="{FF2B5EF4-FFF2-40B4-BE49-F238E27FC236}">
                <a16:creationId xmlns:a16="http://schemas.microsoft.com/office/drawing/2014/main" id="{844A54FD-46E6-4D99-8853-BC1DD50DF9CB}"/>
              </a:ext>
            </a:extLst>
          </p:cNvPr>
          <p:cNvGraphicFramePr>
            <a:graphicFrameLocks noGrp="1"/>
          </p:cNvGraphicFramePr>
          <p:nvPr/>
        </p:nvGraphicFramePr>
        <p:xfrm>
          <a:off x="609600" y="1071563"/>
          <a:ext cx="5576888" cy="4308475"/>
        </p:xfrm>
        <a:graphic>
          <a:graphicData uri="http://schemas.openxmlformats.org/drawingml/2006/table">
            <a:tbl>
              <a:tblPr/>
              <a:tblGrid>
                <a:gridCol w="2820988">
                  <a:extLst>
                    <a:ext uri="{9D8B030D-6E8A-4147-A177-3AD203B41FA5}">
                      <a16:colId xmlns:a16="http://schemas.microsoft.com/office/drawing/2014/main" val="228946026"/>
                    </a:ext>
                  </a:extLst>
                </a:gridCol>
                <a:gridCol w="2755900">
                  <a:extLst>
                    <a:ext uri="{9D8B030D-6E8A-4147-A177-3AD203B41FA5}">
                      <a16:colId xmlns:a16="http://schemas.microsoft.com/office/drawing/2014/main" val="2545312387"/>
                    </a:ext>
                  </a:extLst>
                </a:gridCol>
              </a:tblGrid>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Analyst</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Amiable</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extLst>
                  <a:ext uri="{0D108BD9-81ED-4DB2-BD59-A6C34878D82A}">
                    <a16:rowId xmlns:a16="http://schemas.microsoft.com/office/drawing/2014/main" val="1768494596"/>
                  </a:ext>
                </a:extLst>
              </a:tr>
              <a:tr h="3941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analytical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controlled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orderly</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precise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disciplined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deliberate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cautious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diplomatic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accurate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conscientious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fact finder</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systematic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logical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conventional</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patient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loyal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sympathetic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team person</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relaxed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mature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supportive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stable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considerate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empathetic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persevering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trusting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congenial</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6139965"/>
                  </a:ext>
                </a:extLst>
              </a:tr>
            </a:tbl>
          </a:graphicData>
        </a:graphic>
      </p:graphicFrame>
      <p:graphicFrame>
        <p:nvGraphicFramePr>
          <p:cNvPr id="177167" name="Group 15">
            <a:extLst>
              <a:ext uri="{FF2B5EF4-FFF2-40B4-BE49-F238E27FC236}">
                <a16:creationId xmlns:a16="http://schemas.microsoft.com/office/drawing/2014/main" id="{42BD0ACC-2738-47CB-9190-DA73662B0CB9}"/>
              </a:ext>
            </a:extLst>
          </p:cNvPr>
          <p:cNvGraphicFramePr>
            <a:graphicFrameLocks noGrp="1"/>
          </p:cNvGraphicFramePr>
          <p:nvPr/>
        </p:nvGraphicFramePr>
        <p:xfrm>
          <a:off x="609600" y="5395913"/>
          <a:ext cx="5578475" cy="4306887"/>
        </p:xfrm>
        <a:graphic>
          <a:graphicData uri="http://schemas.openxmlformats.org/drawingml/2006/table">
            <a:tbl>
              <a:tblPr/>
              <a:tblGrid>
                <a:gridCol w="2779713">
                  <a:extLst>
                    <a:ext uri="{9D8B030D-6E8A-4147-A177-3AD203B41FA5}">
                      <a16:colId xmlns:a16="http://schemas.microsoft.com/office/drawing/2014/main" val="1387561821"/>
                    </a:ext>
                  </a:extLst>
                </a:gridCol>
                <a:gridCol w="2798762">
                  <a:extLst>
                    <a:ext uri="{9D8B030D-6E8A-4147-A177-3AD203B41FA5}">
                      <a16:colId xmlns:a16="http://schemas.microsoft.com/office/drawing/2014/main" val="2739730364"/>
                    </a:ext>
                  </a:extLst>
                </a:gridCol>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Expressive</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Driver</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extLst>
                  <a:ext uri="{0D108BD9-81ED-4DB2-BD59-A6C34878D82A}">
                    <a16:rowId xmlns:a16="http://schemas.microsoft.com/office/drawing/2014/main" val="1793521221"/>
                  </a:ext>
                </a:extLst>
              </a:tr>
              <a:tr h="3940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verbal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motivating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enthusiastic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gregarious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convincing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impulsive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generous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influential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charming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confident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inspiring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dramatic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optimistic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animated</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action-orientated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decisive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problem solver</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direct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assertive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demanding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risk taker</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forceful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competitive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independent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determined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results-orientated</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1043167"/>
                  </a:ext>
                </a:extLst>
              </a:tr>
            </a:tbl>
          </a:graphicData>
        </a:graphic>
      </p:graphicFrame>
    </p:spTree>
    <p:extLst>
      <p:ext uri="{BB962C8B-B14F-4D97-AF65-F5344CB8AC3E}">
        <p14:creationId xmlns:p14="http://schemas.microsoft.com/office/powerpoint/2010/main" val="760121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E4386E3-C405-47B4-AACA-29C66C2B1C94}"/>
              </a:ext>
            </a:extLst>
          </p:cNvPr>
          <p:cNvSpPr>
            <a:spLocks noGrp="1" noChangeArrowheads="1"/>
          </p:cNvSpPr>
          <p:nvPr>
            <p:ph type="sldNum" sz="quarter" idx="5"/>
          </p:nvPr>
        </p:nvSpPr>
        <p:spPr>
          <a:ln/>
        </p:spPr>
        <p:txBody>
          <a:bodyPr/>
          <a:lstStyle/>
          <a:p>
            <a:fld id="{011D0F79-394C-45F8-ADF5-181215AD9D9F}" type="slidenum">
              <a:rPr lang="en-GB" altLang="en-US"/>
              <a:pPr/>
              <a:t>8</a:t>
            </a:fld>
            <a:endParaRPr lang="en-GB" altLang="en-US" dirty="0"/>
          </a:p>
        </p:txBody>
      </p:sp>
      <p:sp>
        <p:nvSpPr>
          <p:cNvPr id="202754" name="Rectangle 2">
            <a:extLst>
              <a:ext uri="{FF2B5EF4-FFF2-40B4-BE49-F238E27FC236}">
                <a16:creationId xmlns:a16="http://schemas.microsoft.com/office/drawing/2014/main" id="{93AD53F4-018A-4390-8087-8B2162A6C1E5}"/>
              </a:ext>
            </a:extLst>
          </p:cNvPr>
          <p:cNvSpPr>
            <a:spLocks noGrp="1" noRot="1" noChangeAspect="1" noChangeArrowheads="1" noTextEdit="1"/>
          </p:cNvSpPr>
          <p:nvPr>
            <p:ph type="sldImg"/>
          </p:nvPr>
        </p:nvSpPr>
        <p:spPr>
          <a:xfrm>
            <a:off x="917575" y="744538"/>
            <a:ext cx="4962525" cy="3722687"/>
          </a:xfrm>
          <a:ln/>
        </p:spPr>
      </p:sp>
      <p:sp>
        <p:nvSpPr>
          <p:cNvPr id="202755" name="Rectangle 3">
            <a:extLst>
              <a:ext uri="{FF2B5EF4-FFF2-40B4-BE49-F238E27FC236}">
                <a16:creationId xmlns:a16="http://schemas.microsoft.com/office/drawing/2014/main" id="{52E2F3E7-5135-4776-AE77-A7BC0222452C}"/>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282698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7">
            <a:extLst>
              <a:ext uri="{FF2B5EF4-FFF2-40B4-BE49-F238E27FC236}">
                <a16:creationId xmlns:a16="http://schemas.microsoft.com/office/drawing/2014/main" id="{B5243A11-C28E-4954-9C8B-7FC1F7976203}"/>
              </a:ext>
            </a:extLst>
          </p:cNvPr>
          <p:cNvSpPr>
            <a:spLocks noGrp="1" noChangeArrowheads="1"/>
          </p:cNvSpPr>
          <p:nvPr>
            <p:ph type="sldNum" sz="quarter" idx="5"/>
          </p:nvPr>
        </p:nvSpPr>
        <p:spPr>
          <a:ln/>
        </p:spPr>
        <p:txBody>
          <a:bodyPr/>
          <a:lstStyle/>
          <a:p>
            <a:fld id="{D2DF5DD4-8DDF-47B3-B862-6CFDD383EB47}" type="slidenum">
              <a:rPr lang="en-GB" altLang="en-US"/>
              <a:pPr/>
              <a:t>10</a:t>
            </a:fld>
            <a:endParaRPr lang="en-GB" altLang="en-US" dirty="0"/>
          </a:p>
        </p:txBody>
      </p:sp>
      <p:sp>
        <p:nvSpPr>
          <p:cNvPr id="177154" name="Rectangle 2">
            <a:extLst>
              <a:ext uri="{FF2B5EF4-FFF2-40B4-BE49-F238E27FC236}">
                <a16:creationId xmlns:a16="http://schemas.microsoft.com/office/drawing/2014/main" id="{C769F58B-D692-41EE-979A-D4B68847349C}"/>
              </a:ext>
            </a:extLst>
          </p:cNvPr>
          <p:cNvSpPr>
            <a:spLocks noGrp="1" noRot="1" noChangeAspect="1" noChangeArrowheads="1" noTextEdit="1"/>
          </p:cNvSpPr>
          <p:nvPr>
            <p:ph type="sldImg"/>
          </p:nvPr>
        </p:nvSpPr>
        <p:spPr>
          <a:xfrm>
            <a:off x="1662113" y="38100"/>
            <a:ext cx="3335337" cy="2501900"/>
          </a:xfrm>
          <a:ln/>
        </p:spPr>
      </p:sp>
      <p:sp>
        <p:nvSpPr>
          <p:cNvPr id="177155" name="Rectangle 3">
            <a:extLst>
              <a:ext uri="{FF2B5EF4-FFF2-40B4-BE49-F238E27FC236}">
                <a16:creationId xmlns:a16="http://schemas.microsoft.com/office/drawing/2014/main" id="{F2E6A3E9-7CB7-42C0-B1E1-F6A310CC9C60}"/>
              </a:ext>
            </a:extLst>
          </p:cNvPr>
          <p:cNvSpPr>
            <a:spLocks noGrp="1" noChangeArrowheads="1"/>
          </p:cNvSpPr>
          <p:nvPr>
            <p:ph type="body" idx="1"/>
          </p:nvPr>
        </p:nvSpPr>
        <p:spPr>
          <a:xfrm>
            <a:off x="484188" y="566738"/>
            <a:ext cx="5842000" cy="8629650"/>
          </a:xfrm>
        </p:spPr>
        <p:txBody>
          <a:bodyPr/>
          <a:lstStyle/>
          <a:p>
            <a:endParaRPr lang="en-GB" altLang="en-US" dirty="0"/>
          </a:p>
        </p:txBody>
      </p:sp>
      <p:graphicFrame>
        <p:nvGraphicFramePr>
          <p:cNvPr id="177156" name="Group 4">
            <a:extLst>
              <a:ext uri="{FF2B5EF4-FFF2-40B4-BE49-F238E27FC236}">
                <a16:creationId xmlns:a16="http://schemas.microsoft.com/office/drawing/2014/main" id="{844A54FD-46E6-4D99-8853-BC1DD50DF9CB}"/>
              </a:ext>
            </a:extLst>
          </p:cNvPr>
          <p:cNvGraphicFramePr>
            <a:graphicFrameLocks noGrp="1"/>
          </p:cNvGraphicFramePr>
          <p:nvPr/>
        </p:nvGraphicFramePr>
        <p:xfrm>
          <a:off x="609600" y="1071563"/>
          <a:ext cx="5576888" cy="4308475"/>
        </p:xfrm>
        <a:graphic>
          <a:graphicData uri="http://schemas.openxmlformats.org/drawingml/2006/table">
            <a:tbl>
              <a:tblPr/>
              <a:tblGrid>
                <a:gridCol w="2820988">
                  <a:extLst>
                    <a:ext uri="{9D8B030D-6E8A-4147-A177-3AD203B41FA5}">
                      <a16:colId xmlns:a16="http://schemas.microsoft.com/office/drawing/2014/main" val="228946026"/>
                    </a:ext>
                  </a:extLst>
                </a:gridCol>
                <a:gridCol w="2755900">
                  <a:extLst>
                    <a:ext uri="{9D8B030D-6E8A-4147-A177-3AD203B41FA5}">
                      <a16:colId xmlns:a16="http://schemas.microsoft.com/office/drawing/2014/main" val="2545312387"/>
                    </a:ext>
                  </a:extLst>
                </a:gridCol>
              </a:tblGrid>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Analyst</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Amiable</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extLst>
                  <a:ext uri="{0D108BD9-81ED-4DB2-BD59-A6C34878D82A}">
                    <a16:rowId xmlns:a16="http://schemas.microsoft.com/office/drawing/2014/main" val="1768494596"/>
                  </a:ext>
                </a:extLst>
              </a:tr>
              <a:tr h="3941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analytical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controlled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orderly</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precise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disciplined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deliberate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cautious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diplomatic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accurate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conscientious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fact finder</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systematic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logical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conventional</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patient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loyal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sympathetic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team person</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relaxed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mature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supportive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stable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considerate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empathetic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persevering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trusting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congenial</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6139965"/>
                  </a:ext>
                </a:extLst>
              </a:tr>
            </a:tbl>
          </a:graphicData>
        </a:graphic>
      </p:graphicFrame>
      <p:graphicFrame>
        <p:nvGraphicFramePr>
          <p:cNvPr id="177167" name="Group 15">
            <a:extLst>
              <a:ext uri="{FF2B5EF4-FFF2-40B4-BE49-F238E27FC236}">
                <a16:creationId xmlns:a16="http://schemas.microsoft.com/office/drawing/2014/main" id="{42BD0ACC-2738-47CB-9190-DA73662B0CB9}"/>
              </a:ext>
            </a:extLst>
          </p:cNvPr>
          <p:cNvGraphicFramePr>
            <a:graphicFrameLocks noGrp="1"/>
          </p:cNvGraphicFramePr>
          <p:nvPr/>
        </p:nvGraphicFramePr>
        <p:xfrm>
          <a:off x="609600" y="5395913"/>
          <a:ext cx="5578475" cy="4306887"/>
        </p:xfrm>
        <a:graphic>
          <a:graphicData uri="http://schemas.openxmlformats.org/drawingml/2006/table">
            <a:tbl>
              <a:tblPr/>
              <a:tblGrid>
                <a:gridCol w="2779713">
                  <a:extLst>
                    <a:ext uri="{9D8B030D-6E8A-4147-A177-3AD203B41FA5}">
                      <a16:colId xmlns:a16="http://schemas.microsoft.com/office/drawing/2014/main" val="1387561821"/>
                    </a:ext>
                  </a:extLst>
                </a:gridCol>
                <a:gridCol w="2798762">
                  <a:extLst>
                    <a:ext uri="{9D8B030D-6E8A-4147-A177-3AD203B41FA5}">
                      <a16:colId xmlns:a16="http://schemas.microsoft.com/office/drawing/2014/main" val="2739730364"/>
                    </a:ext>
                  </a:extLst>
                </a:gridCol>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Expressive</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Trebuchet MS" panose="020B0603020202020204" pitchFamily="34" charset="0"/>
                          <a:cs typeface="Times New Roman" panose="02020603050405020304" pitchFamily="18" charset="0"/>
                        </a:rPr>
                        <a:t>Driver</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extLst>
                  <a:ext uri="{0D108BD9-81ED-4DB2-BD59-A6C34878D82A}">
                    <a16:rowId xmlns:a16="http://schemas.microsoft.com/office/drawing/2014/main" val="1793521221"/>
                  </a:ext>
                </a:extLst>
              </a:tr>
              <a:tr h="3940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verbal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motivating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enthusiastic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gregarious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convincing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impulsive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generous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influential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charming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confident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inspiring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dramatic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optimistic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animated</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action-orientated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decisive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problem solver</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direct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assertive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demanding</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risk taker</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forceful</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competitive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independent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determined</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rPr>
                        <a:t>results-orientated</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1043167"/>
                  </a:ext>
                </a:extLst>
              </a:tr>
            </a:tbl>
          </a:graphicData>
        </a:graphic>
      </p:graphicFrame>
    </p:spTree>
    <p:extLst>
      <p:ext uri="{BB962C8B-B14F-4D97-AF65-F5344CB8AC3E}">
        <p14:creationId xmlns:p14="http://schemas.microsoft.com/office/powerpoint/2010/main" val="2211921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5875" y="2666082"/>
            <a:ext cx="9159875" cy="4191917"/>
          </a:xfrm>
          <a:prstGeom prst="rect">
            <a:avLst/>
          </a:prstGeom>
          <a:gradFill flip="none" rotWithShape="1">
            <a:gsLst>
              <a:gs pos="0">
                <a:srgbClr val="0072C6"/>
              </a:gs>
              <a:gs pos="50000">
                <a:srgbClr val="19BDFF"/>
              </a:gs>
              <a:gs pos="100000">
                <a:srgbClr val="8BCDFF">
                  <a:alpha val="57647"/>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pic>
        <p:nvPicPr>
          <p:cNvPr id="5" name="Picture 7" descr="_0000_NHSBT_Ribbon_NHS_Blue_RGB_WhiteAbv_DRAFT.png"/>
          <p:cNvPicPr>
            <a:picLocks noChangeAspect="1"/>
          </p:cNvPicPr>
          <p:nvPr userDrawn="1"/>
        </p:nvPicPr>
        <p:blipFill>
          <a:blip r:embed="rId2">
            <a:lum bright="12000"/>
            <a:extLst>
              <a:ext uri="{28A0092B-C50C-407E-A947-70E740481C1C}">
                <a14:useLocalDpi xmlns:a14="http://schemas.microsoft.com/office/drawing/2010/main" val="0"/>
              </a:ext>
            </a:extLst>
          </a:blip>
          <a:srcRect l="2110" t="9514" r="3648"/>
          <a:stretch>
            <a:fillRect/>
          </a:stretch>
        </p:blipFill>
        <p:spPr bwMode="auto">
          <a:xfrm>
            <a:off x="-15875" y="936625"/>
            <a:ext cx="9159875"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4"/>
          <p:cNvSpPr>
            <a:spLocks noGrp="1" noChangeArrowheads="1"/>
          </p:cNvSpPr>
          <p:nvPr>
            <p:ph type="ctrTitle"/>
          </p:nvPr>
        </p:nvSpPr>
        <p:spPr>
          <a:xfrm>
            <a:off x="685800" y="1275100"/>
            <a:ext cx="7772400" cy="1470025"/>
          </a:xfrm>
        </p:spPr>
        <p:txBody>
          <a:bodyPr/>
          <a:lstStyle>
            <a:lvl1pPr algn="ctr">
              <a:defRPr sz="5400"/>
            </a:lvl1pPr>
          </a:lstStyle>
          <a:p>
            <a:r>
              <a:rPr lang="en-GB" dirty="0"/>
              <a:t>Click to edit Master title style</a:t>
            </a:r>
          </a:p>
        </p:txBody>
      </p:sp>
      <p:sp>
        <p:nvSpPr>
          <p:cNvPr id="30725" name="Rectangle 5"/>
          <p:cNvSpPr>
            <a:spLocks noGrp="1" noChangeArrowheads="1"/>
          </p:cNvSpPr>
          <p:nvPr>
            <p:ph type="subTitle" idx="1"/>
          </p:nvPr>
        </p:nvSpPr>
        <p:spPr>
          <a:xfrm>
            <a:off x="1371600" y="3967225"/>
            <a:ext cx="6400800" cy="1752600"/>
          </a:xfrm>
        </p:spPr>
        <p:txBody>
          <a:bodyPr/>
          <a:lstStyle>
            <a:lvl1pPr marL="0" indent="0" algn="ctr">
              <a:buFont typeface="Wingdings" pitchFamily="2" charset="2"/>
              <a:buNone/>
              <a:defRPr sz="4800">
                <a:solidFill>
                  <a:schemeClr val="bg1"/>
                </a:solidFill>
                <a:effectLst>
                  <a:outerShdw blurRad="38100" dist="38100" dir="2700000" algn="tl">
                    <a:srgbClr val="000000">
                      <a:alpha val="43137"/>
                    </a:srgbClr>
                  </a:outerShdw>
                </a:effectLst>
              </a:defRPr>
            </a:lvl1pPr>
          </a:lstStyle>
          <a:p>
            <a:r>
              <a:rPr lang="en-GB" dirty="0"/>
              <a:t>Click to edit Master subtitle style</a:t>
            </a:r>
          </a:p>
        </p:txBody>
      </p:sp>
      <p:sp>
        <p:nvSpPr>
          <p:cNvPr id="7" name="Text Box 9">
            <a:extLst>
              <a:ext uri="{FF2B5EF4-FFF2-40B4-BE49-F238E27FC236}">
                <a16:creationId xmlns:a16="http://schemas.microsoft.com/office/drawing/2014/main" id="{05F7F6CC-9A00-4DB6-99E7-BF32EA73119C}"/>
              </a:ext>
            </a:extLst>
          </p:cNvPr>
          <p:cNvSpPr txBox="1">
            <a:spLocks noChangeArrowheads="1"/>
          </p:cNvSpPr>
          <p:nvPr userDrawn="1"/>
        </p:nvSpPr>
        <p:spPr bwMode="auto">
          <a:xfrm>
            <a:off x="8172400" y="6526213"/>
            <a:ext cx="8620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800" i="1">
                <a:solidFill>
                  <a:schemeClr val="tx1"/>
                </a:solidFill>
                <a:latin typeface="Arial" panose="020B0604020202020204" pitchFamily="34" charset="0"/>
              </a:defRPr>
            </a:lvl1pPr>
            <a:lvl2pPr marL="742950" indent="-285750" defTabSz="762000" eaLnBrk="0" hangingPunct="0">
              <a:defRPr sz="2800" i="1">
                <a:solidFill>
                  <a:schemeClr val="tx1"/>
                </a:solidFill>
                <a:latin typeface="Arial" panose="020B0604020202020204" pitchFamily="34" charset="0"/>
              </a:defRPr>
            </a:lvl2pPr>
            <a:lvl3pPr marL="1143000" indent="-228600" defTabSz="762000" eaLnBrk="0" hangingPunct="0">
              <a:defRPr sz="2800" i="1">
                <a:solidFill>
                  <a:schemeClr val="tx1"/>
                </a:solidFill>
                <a:latin typeface="Arial" panose="020B0604020202020204" pitchFamily="34" charset="0"/>
              </a:defRPr>
            </a:lvl3pPr>
            <a:lvl4pPr marL="1600200" indent="-228600" defTabSz="762000" eaLnBrk="0" hangingPunct="0">
              <a:defRPr sz="2800" i="1">
                <a:solidFill>
                  <a:schemeClr val="tx1"/>
                </a:solidFill>
                <a:latin typeface="Arial" panose="020B0604020202020204" pitchFamily="34" charset="0"/>
              </a:defRPr>
            </a:lvl4pPr>
            <a:lvl5pPr marL="2057400" indent="-228600" defTabSz="762000" eaLnBrk="0" hangingPunct="0">
              <a:defRPr sz="2800" i="1">
                <a:solidFill>
                  <a:schemeClr val="tx1"/>
                </a:solidFill>
                <a:latin typeface="Arial" panose="020B0604020202020204" pitchFamily="34" charset="0"/>
              </a:defRPr>
            </a:lvl5pPr>
            <a:lvl6pPr marL="2514600" indent="-228600" algn="ctr" defTabSz="762000" eaLnBrk="0" fontAlgn="base" hangingPunct="0">
              <a:spcBef>
                <a:spcPct val="20000"/>
              </a:spcBef>
              <a:spcAft>
                <a:spcPct val="0"/>
              </a:spcAft>
              <a:defRPr sz="2800" i="1">
                <a:solidFill>
                  <a:schemeClr val="tx1"/>
                </a:solidFill>
                <a:latin typeface="Arial" panose="020B0604020202020204" pitchFamily="34" charset="0"/>
              </a:defRPr>
            </a:lvl6pPr>
            <a:lvl7pPr marL="2971800" indent="-228600" algn="ctr" defTabSz="762000" eaLnBrk="0" fontAlgn="base" hangingPunct="0">
              <a:spcBef>
                <a:spcPct val="20000"/>
              </a:spcBef>
              <a:spcAft>
                <a:spcPct val="0"/>
              </a:spcAft>
              <a:defRPr sz="2800" i="1">
                <a:solidFill>
                  <a:schemeClr val="tx1"/>
                </a:solidFill>
                <a:latin typeface="Arial" panose="020B0604020202020204" pitchFamily="34" charset="0"/>
              </a:defRPr>
            </a:lvl7pPr>
            <a:lvl8pPr marL="3429000" indent="-228600" algn="ctr" defTabSz="762000" eaLnBrk="0" fontAlgn="base" hangingPunct="0">
              <a:spcBef>
                <a:spcPct val="20000"/>
              </a:spcBef>
              <a:spcAft>
                <a:spcPct val="0"/>
              </a:spcAft>
              <a:defRPr sz="2800" i="1">
                <a:solidFill>
                  <a:schemeClr val="tx1"/>
                </a:solidFill>
                <a:latin typeface="Arial" panose="020B0604020202020204" pitchFamily="34" charset="0"/>
              </a:defRPr>
            </a:lvl8pPr>
            <a:lvl9pPr marL="3886200" indent="-228600" algn="ctr" defTabSz="762000" eaLnBrk="0" fontAlgn="base" hangingPunct="0">
              <a:spcBef>
                <a:spcPct val="20000"/>
              </a:spcBef>
              <a:spcAft>
                <a:spcPct val="0"/>
              </a:spcAft>
              <a:defRPr sz="2800" i="1">
                <a:solidFill>
                  <a:schemeClr val="tx1"/>
                </a:solidFill>
                <a:latin typeface="Arial" panose="020B0604020202020204" pitchFamily="34" charset="0"/>
              </a:defRPr>
            </a:lvl9pPr>
          </a:lstStyle>
          <a:p>
            <a:pPr>
              <a:defRPr/>
            </a:pPr>
            <a:r>
              <a:rPr lang="en-GB" altLang="en-US" sz="1200" b="1" i="0" dirty="0">
                <a:solidFill>
                  <a:schemeClr val="bg1"/>
                </a:solidFill>
              </a:rPr>
              <a:t>SLIDE </a:t>
            </a:r>
            <a:fld id="{F2524FE0-7770-4E51-B8A0-4F4781A24AAF}" type="slidenum">
              <a:rPr lang="en-GB" altLang="en-US" sz="1200" b="1" i="0" smtClean="0">
                <a:solidFill>
                  <a:schemeClr val="bg1"/>
                </a:solidFill>
              </a:rPr>
              <a:pPr>
                <a:defRPr/>
              </a:pPr>
              <a:t>‹#›</a:t>
            </a:fld>
            <a:endParaRPr lang="en-GB" altLang="en-US" sz="2400" b="1" i="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107567690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02640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1088" y="30781"/>
            <a:ext cx="6407150" cy="800100"/>
          </a:xfrm>
        </p:spPr>
        <p:txBody>
          <a:bodyPr/>
          <a:lstStyle>
            <a:lvl1pPr algn="ctr">
              <a:defRPr sz="3200"/>
            </a:lvl1pPr>
          </a:lstStyle>
          <a:p>
            <a:r>
              <a:rPr lang="en-US" dirty="0"/>
              <a:t>Click to edit Master title style</a:t>
            </a:r>
            <a:endParaRPr lang="en-GB" dirty="0"/>
          </a:p>
        </p:txBody>
      </p:sp>
      <p:sp>
        <p:nvSpPr>
          <p:cNvPr id="3" name="Content Placeholder 2"/>
          <p:cNvSpPr>
            <a:spLocks noGrp="1"/>
          </p:cNvSpPr>
          <p:nvPr>
            <p:ph sz="half" idx="1"/>
          </p:nvPr>
        </p:nvSpPr>
        <p:spPr>
          <a:xfrm>
            <a:off x="185195" y="980728"/>
            <a:ext cx="4310605" cy="54502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199" y="980728"/>
            <a:ext cx="4206433" cy="54502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7786261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61641" y="0"/>
            <a:ext cx="6065134" cy="1143000"/>
          </a:xfrm>
        </p:spPr>
        <p:txBody>
          <a:bodyPr/>
          <a:lstStyle>
            <a:lvl1pPr algn="ct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26888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08650"/>
            <a:ext cx="4040188" cy="42175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26888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8650"/>
            <a:ext cx="4041775" cy="42175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217380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6917" y="25241"/>
            <a:ext cx="6111432" cy="800100"/>
          </a:xfrm>
        </p:spPr>
        <p:txBody>
          <a:bodyPr/>
          <a:lstStyle>
            <a:lvl1pPr algn="ctr">
              <a:defRPr sz="3200"/>
            </a:lvl1pPr>
          </a:lstStyle>
          <a:p>
            <a:r>
              <a:rPr lang="en-US" dirty="0"/>
              <a:t>Click to edit Master title style</a:t>
            </a:r>
            <a:endParaRPr lang="en-GB" dirty="0"/>
          </a:p>
        </p:txBody>
      </p:sp>
    </p:spTree>
    <p:extLst>
      <p:ext uri="{BB962C8B-B14F-4D97-AF65-F5344CB8AC3E}">
        <p14:creationId xmlns:p14="http://schemas.microsoft.com/office/powerpoint/2010/main" val="126033908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51995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958917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Freeform 5"/>
          <p:cNvSpPr/>
          <p:nvPr userDrawn="1"/>
        </p:nvSpPr>
        <p:spPr>
          <a:xfrm>
            <a:off x="-15875" y="0"/>
            <a:ext cx="9159875" cy="6400800"/>
          </a:xfrm>
          <a:custGeom>
            <a:avLst/>
            <a:gdLst>
              <a:gd name="connsiteX0" fmla="*/ 0 w 9262587"/>
              <a:gd name="connsiteY0" fmla="*/ 1836110 h 2121727"/>
              <a:gd name="connsiteX1" fmla="*/ 1168024 w 9262587"/>
              <a:gd name="connsiteY1" fmla="*/ 1581095 h 2121727"/>
              <a:gd name="connsiteX2" fmla="*/ 1994312 w 9262587"/>
              <a:gd name="connsiteY2" fmla="*/ 1535192 h 2121727"/>
              <a:gd name="connsiteX3" fmla="*/ 2693087 w 9262587"/>
              <a:gd name="connsiteY3" fmla="*/ 1550493 h 2121727"/>
              <a:gd name="connsiteX4" fmla="*/ 4141641 w 9262587"/>
              <a:gd name="connsiteY4" fmla="*/ 1831010 h 2121727"/>
              <a:gd name="connsiteX5" fmla="*/ 5212756 w 9262587"/>
              <a:gd name="connsiteY5" fmla="*/ 2075824 h 2121727"/>
              <a:gd name="connsiteX6" fmla="*/ 7043851 w 9262587"/>
              <a:gd name="connsiteY6" fmla="*/ 2121727 h 2121727"/>
              <a:gd name="connsiteX7" fmla="*/ 8844343 w 9262587"/>
              <a:gd name="connsiteY7" fmla="*/ 1866712 h 2121727"/>
              <a:gd name="connsiteX8" fmla="*/ 9262587 w 9262587"/>
              <a:gd name="connsiteY8" fmla="*/ 1611696 h 2121727"/>
              <a:gd name="connsiteX9" fmla="*/ 9221783 w 9262587"/>
              <a:gd name="connsiteY9" fmla="*/ 0 h 2121727"/>
              <a:gd name="connsiteX10" fmla="*/ 20402 w 9262587"/>
              <a:gd name="connsiteY10" fmla="*/ 40802 h 2121727"/>
              <a:gd name="connsiteX11" fmla="*/ 0 w 9262587"/>
              <a:gd name="connsiteY11" fmla="*/ 1836110 h 2121727"/>
              <a:gd name="connsiteX0" fmla="*/ 0 w 9221783"/>
              <a:gd name="connsiteY0" fmla="*/ 1836110 h 2121727"/>
              <a:gd name="connsiteX1" fmla="*/ 1168024 w 9221783"/>
              <a:gd name="connsiteY1" fmla="*/ 1581095 h 2121727"/>
              <a:gd name="connsiteX2" fmla="*/ 1994312 w 9221783"/>
              <a:gd name="connsiteY2" fmla="*/ 1535192 h 2121727"/>
              <a:gd name="connsiteX3" fmla="*/ 2693087 w 9221783"/>
              <a:gd name="connsiteY3" fmla="*/ 1550493 h 2121727"/>
              <a:gd name="connsiteX4" fmla="*/ 4141641 w 9221783"/>
              <a:gd name="connsiteY4" fmla="*/ 1831010 h 2121727"/>
              <a:gd name="connsiteX5" fmla="*/ 5212756 w 9221783"/>
              <a:gd name="connsiteY5" fmla="*/ 2075824 h 2121727"/>
              <a:gd name="connsiteX6" fmla="*/ 7043851 w 9221783"/>
              <a:gd name="connsiteY6" fmla="*/ 2121727 h 2121727"/>
              <a:gd name="connsiteX7" fmla="*/ 8844343 w 9221783"/>
              <a:gd name="connsiteY7" fmla="*/ 1866712 h 2121727"/>
              <a:gd name="connsiteX8" fmla="*/ 9170777 w 9221783"/>
              <a:gd name="connsiteY8" fmla="*/ 1662699 h 2121727"/>
              <a:gd name="connsiteX9" fmla="*/ 9221783 w 9221783"/>
              <a:gd name="connsiteY9" fmla="*/ 0 h 2121727"/>
              <a:gd name="connsiteX10" fmla="*/ 20402 w 9221783"/>
              <a:gd name="connsiteY10" fmla="*/ 40802 h 2121727"/>
              <a:gd name="connsiteX11" fmla="*/ 0 w 9221783"/>
              <a:gd name="connsiteY11" fmla="*/ 1836110 h 2121727"/>
              <a:gd name="connsiteX0" fmla="*/ 0 w 9170777"/>
              <a:gd name="connsiteY0" fmla="*/ 1795308 h 2080925"/>
              <a:gd name="connsiteX1" fmla="*/ 1168024 w 9170777"/>
              <a:gd name="connsiteY1" fmla="*/ 1540293 h 2080925"/>
              <a:gd name="connsiteX2" fmla="*/ 1994312 w 9170777"/>
              <a:gd name="connsiteY2" fmla="*/ 1494390 h 2080925"/>
              <a:gd name="connsiteX3" fmla="*/ 2693087 w 9170777"/>
              <a:gd name="connsiteY3" fmla="*/ 1509691 h 2080925"/>
              <a:gd name="connsiteX4" fmla="*/ 4141641 w 9170777"/>
              <a:gd name="connsiteY4" fmla="*/ 1790208 h 2080925"/>
              <a:gd name="connsiteX5" fmla="*/ 5212756 w 9170777"/>
              <a:gd name="connsiteY5" fmla="*/ 2035022 h 2080925"/>
              <a:gd name="connsiteX6" fmla="*/ 7043851 w 9170777"/>
              <a:gd name="connsiteY6" fmla="*/ 2080925 h 2080925"/>
              <a:gd name="connsiteX7" fmla="*/ 8844343 w 9170777"/>
              <a:gd name="connsiteY7" fmla="*/ 1825910 h 2080925"/>
              <a:gd name="connsiteX8" fmla="*/ 9170777 w 9170777"/>
              <a:gd name="connsiteY8" fmla="*/ 1621897 h 2080925"/>
              <a:gd name="connsiteX9" fmla="*/ 9119772 w 9170777"/>
              <a:gd name="connsiteY9" fmla="*/ 61204 h 2080925"/>
              <a:gd name="connsiteX10" fmla="*/ 20402 w 9170777"/>
              <a:gd name="connsiteY10" fmla="*/ 0 h 2080925"/>
              <a:gd name="connsiteX11" fmla="*/ 0 w 9170777"/>
              <a:gd name="connsiteY11" fmla="*/ 1795308 h 2080925"/>
              <a:gd name="connsiteX0" fmla="*/ 0 w 9170777"/>
              <a:gd name="connsiteY0" fmla="*/ 1795308 h 2080925"/>
              <a:gd name="connsiteX1" fmla="*/ 1168024 w 9170777"/>
              <a:gd name="connsiteY1" fmla="*/ 1540293 h 2080925"/>
              <a:gd name="connsiteX2" fmla="*/ 1994312 w 9170777"/>
              <a:gd name="connsiteY2" fmla="*/ 1494390 h 2080925"/>
              <a:gd name="connsiteX3" fmla="*/ 2693087 w 9170777"/>
              <a:gd name="connsiteY3" fmla="*/ 1509691 h 2080925"/>
              <a:gd name="connsiteX4" fmla="*/ 4141641 w 9170777"/>
              <a:gd name="connsiteY4" fmla="*/ 1790208 h 2080925"/>
              <a:gd name="connsiteX5" fmla="*/ 5212756 w 9170777"/>
              <a:gd name="connsiteY5" fmla="*/ 2035022 h 2080925"/>
              <a:gd name="connsiteX6" fmla="*/ 7043851 w 9170777"/>
              <a:gd name="connsiteY6" fmla="*/ 2080925 h 2080925"/>
              <a:gd name="connsiteX7" fmla="*/ 8844343 w 9170777"/>
              <a:gd name="connsiteY7" fmla="*/ 1825910 h 2080925"/>
              <a:gd name="connsiteX8" fmla="*/ 9170777 w 9170777"/>
              <a:gd name="connsiteY8" fmla="*/ 1621897 h 2080925"/>
              <a:gd name="connsiteX9" fmla="*/ 9119772 w 9170777"/>
              <a:gd name="connsiteY9" fmla="*/ 61204 h 2080925"/>
              <a:gd name="connsiteX10" fmla="*/ 20402 w 9170777"/>
              <a:gd name="connsiteY10" fmla="*/ 0 h 2080925"/>
              <a:gd name="connsiteX11" fmla="*/ 0 w 9170777"/>
              <a:gd name="connsiteY11" fmla="*/ 1795308 h 2080925"/>
              <a:gd name="connsiteX0" fmla="*/ 0 w 9119859"/>
              <a:gd name="connsiteY0" fmla="*/ 1795308 h 2080925"/>
              <a:gd name="connsiteX1" fmla="*/ 1168024 w 9119859"/>
              <a:gd name="connsiteY1" fmla="*/ 1540293 h 2080925"/>
              <a:gd name="connsiteX2" fmla="*/ 1994312 w 9119859"/>
              <a:gd name="connsiteY2" fmla="*/ 1494390 h 2080925"/>
              <a:gd name="connsiteX3" fmla="*/ 2693087 w 9119859"/>
              <a:gd name="connsiteY3" fmla="*/ 1509691 h 2080925"/>
              <a:gd name="connsiteX4" fmla="*/ 4141641 w 9119859"/>
              <a:gd name="connsiteY4" fmla="*/ 1790208 h 2080925"/>
              <a:gd name="connsiteX5" fmla="*/ 5212756 w 9119859"/>
              <a:gd name="connsiteY5" fmla="*/ 2035022 h 2080925"/>
              <a:gd name="connsiteX6" fmla="*/ 7043851 w 9119859"/>
              <a:gd name="connsiteY6" fmla="*/ 2080925 h 2080925"/>
              <a:gd name="connsiteX7" fmla="*/ 8844343 w 9119859"/>
              <a:gd name="connsiteY7" fmla="*/ 1825910 h 2080925"/>
              <a:gd name="connsiteX8" fmla="*/ 9114671 w 9119859"/>
              <a:gd name="connsiteY8" fmla="*/ 1667800 h 2080925"/>
              <a:gd name="connsiteX9" fmla="*/ 9119772 w 9119859"/>
              <a:gd name="connsiteY9" fmla="*/ 61204 h 2080925"/>
              <a:gd name="connsiteX10" fmla="*/ 20402 w 9119859"/>
              <a:gd name="connsiteY10" fmla="*/ 0 h 2080925"/>
              <a:gd name="connsiteX11" fmla="*/ 0 w 9119859"/>
              <a:gd name="connsiteY11" fmla="*/ 1795308 h 2080925"/>
              <a:gd name="connsiteX0" fmla="*/ 0 w 9120224"/>
              <a:gd name="connsiteY0" fmla="*/ 1795308 h 2080925"/>
              <a:gd name="connsiteX1" fmla="*/ 1168024 w 9120224"/>
              <a:gd name="connsiteY1" fmla="*/ 1540293 h 2080925"/>
              <a:gd name="connsiteX2" fmla="*/ 1994312 w 9120224"/>
              <a:gd name="connsiteY2" fmla="*/ 1494390 h 2080925"/>
              <a:gd name="connsiteX3" fmla="*/ 2693087 w 9120224"/>
              <a:gd name="connsiteY3" fmla="*/ 1509691 h 2080925"/>
              <a:gd name="connsiteX4" fmla="*/ 4141641 w 9120224"/>
              <a:gd name="connsiteY4" fmla="*/ 1790208 h 2080925"/>
              <a:gd name="connsiteX5" fmla="*/ 5212756 w 9120224"/>
              <a:gd name="connsiteY5" fmla="*/ 2035022 h 2080925"/>
              <a:gd name="connsiteX6" fmla="*/ 7043851 w 9120224"/>
              <a:gd name="connsiteY6" fmla="*/ 2080925 h 2080925"/>
              <a:gd name="connsiteX7" fmla="*/ 8844343 w 9120224"/>
              <a:gd name="connsiteY7" fmla="*/ 1825910 h 2080925"/>
              <a:gd name="connsiteX8" fmla="*/ 9114671 w 9120224"/>
              <a:gd name="connsiteY8" fmla="*/ 1667800 h 2080925"/>
              <a:gd name="connsiteX9" fmla="*/ 9119772 w 9120224"/>
              <a:gd name="connsiteY9" fmla="*/ 61204 h 2080925"/>
              <a:gd name="connsiteX10" fmla="*/ 20402 w 9120224"/>
              <a:gd name="connsiteY10" fmla="*/ 0 h 2080925"/>
              <a:gd name="connsiteX11" fmla="*/ 0 w 9120224"/>
              <a:gd name="connsiteY11" fmla="*/ 1795308 h 2080925"/>
              <a:gd name="connsiteX0" fmla="*/ 40949 w 9161173"/>
              <a:gd name="connsiteY0" fmla="*/ 1734116 h 2019733"/>
              <a:gd name="connsiteX1" fmla="*/ 1208973 w 9161173"/>
              <a:gd name="connsiteY1" fmla="*/ 1479101 h 2019733"/>
              <a:gd name="connsiteX2" fmla="*/ 2035261 w 9161173"/>
              <a:gd name="connsiteY2" fmla="*/ 1433198 h 2019733"/>
              <a:gd name="connsiteX3" fmla="*/ 2734036 w 9161173"/>
              <a:gd name="connsiteY3" fmla="*/ 1448499 h 2019733"/>
              <a:gd name="connsiteX4" fmla="*/ 4182590 w 9161173"/>
              <a:gd name="connsiteY4" fmla="*/ 1729016 h 2019733"/>
              <a:gd name="connsiteX5" fmla="*/ 5253705 w 9161173"/>
              <a:gd name="connsiteY5" fmla="*/ 1973830 h 2019733"/>
              <a:gd name="connsiteX6" fmla="*/ 7084800 w 9161173"/>
              <a:gd name="connsiteY6" fmla="*/ 2019733 h 2019733"/>
              <a:gd name="connsiteX7" fmla="*/ 8885292 w 9161173"/>
              <a:gd name="connsiteY7" fmla="*/ 1764718 h 2019733"/>
              <a:gd name="connsiteX8" fmla="*/ 9155620 w 9161173"/>
              <a:gd name="connsiteY8" fmla="*/ 1606608 h 2019733"/>
              <a:gd name="connsiteX9" fmla="*/ 9160721 w 9161173"/>
              <a:gd name="connsiteY9" fmla="*/ 12 h 2019733"/>
              <a:gd name="connsiteX10" fmla="*/ 144 w 9161173"/>
              <a:gd name="connsiteY10" fmla="*/ 35714 h 2019733"/>
              <a:gd name="connsiteX11" fmla="*/ 40949 w 9161173"/>
              <a:gd name="connsiteY11" fmla="*/ 1734116 h 2019733"/>
              <a:gd name="connsiteX0" fmla="*/ 40805 w 9161029"/>
              <a:gd name="connsiteY0" fmla="*/ 1734116 h 2019733"/>
              <a:gd name="connsiteX1" fmla="*/ 1208829 w 9161029"/>
              <a:gd name="connsiteY1" fmla="*/ 1479101 h 2019733"/>
              <a:gd name="connsiteX2" fmla="*/ 2035117 w 9161029"/>
              <a:gd name="connsiteY2" fmla="*/ 1433198 h 2019733"/>
              <a:gd name="connsiteX3" fmla="*/ 2733892 w 9161029"/>
              <a:gd name="connsiteY3" fmla="*/ 1448499 h 2019733"/>
              <a:gd name="connsiteX4" fmla="*/ 4182446 w 9161029"/>
              <a:gd name="connsiteY4" fmla="*/ 1729016 h 2019733"/>
              <a:gd name="connsiteX5" fmla="*/ 5253561 w 9161029"/>
              <a:gd name="connsiteY5" fmla="*/ 1973830 h 2019733"/>
              <a:gd name="connsiteX6" fmla="*/ 7084656 w 9161029"/>
              <a:gd name="connsiteY6" fmla="*/ 2019733 h 2019733"/>
              <a:gd name="connsiteX7" fmla="*/ 8885148 w 9161029"/>
              <a:gd name="connsiteY7" fmla="*/ 1764718 h 2019733"/>
              <a:gd name="connsiteX8" fmla="*/ 9155476 w 9161029"/>
              <a:gd name="connsiteY8" fmla="*/ 1606608 h 2019733"/>
              <a:gd name="connsiteX9" fmla="*/ 9160577 w 9161029"/>
              <a:gd name="connsiteY9" fmla="*/ 12 h 2019733"/>
              <a:gd name="connsiteX10" fmla="*/ 0 w 9161029"/>
              <a:gd name="connsiteY10" fmla="*/ 35714 h 2019733"/>
              <a:gd name="connsiteX11" fmla="*/ 40805 w 9161029"/>
              <a:gd name="connsiteY11" fmla="*/ 1734116 h 2019733"/>
              <a:gd name="connsiteX0" fmla="*/ 0 w 9161029"/>
              <a:gd name="connsiteY0" fmla="*/ 1739216 h 2019733"/>
              <a:gd name="connsiteX1" fmla="*/ 1208829 w 9161029"/>
              <a:gd name="connsiteY1" fmla="*/ 1479101 h 2019733"/>
              <a:gd name="connsiteX2" fmla="*/ 2035117 w 9161029"/>
              <a:gd name="connsiteY2" fmla="*/ 1433198 h 2019733"/>
              <a:gd name="connsiteX3" fmla="*/ 2733892 w 9161029"/>
              <a:gd name="connsiteY3" fmla="*/ 1448499 h 2019733"/>
              <a:gd name="connsiteX4" fmla="*/ 4182446 w 9161029"/>
              <a:gd name="connsiteY4" fmla="*/ 1729016 h 2019733"/>
              <a:gd name="connsiteX5" fmla="*/ 5253561 w 9161029"/>
              <a:gd name="connsiteY5" fmla="*/ 1973830 h 2019733"/>
              <a:gd name="connsiteX6" fmla="*/ 7084656 w 9161029"/>
              <a:gd name="connsiteY6" fmla="*/ 2019733 h 2019733"/>
              <a:gd name="connsiteX7" fmla="*/ 8885148 w 9161029"/>
              <a:gd name="connsiteY7" fmla="*/ 1764718 h 2019733"/>
              <a:gd name="connsiteX8" fmla="*/ 9155476 w 9161029"/>
              <a:gd name="connsiteY8" fmla="*/ 1606608 h 2019733"/>
              <a:gd name="connsiteX9" fmla="*/ 9160577 w 9161029"/>
              <a:gd name="connsiteY9" fmla="*/ 12 h 2019733"/>
              <a:gd name="connsiteX10" fmla="*/ 0 w 9161029"/>
              <a:gd name="connsiteY10" fmla="*/ 35714 h 2019733"/>
              <a:gd name="connsiteX11" fmla="*/ 0 w 9161029"/>
              <a:gd name="connsiteY11" fmla="*/ 1739216 h 2019733"/>
              <a:gd name="connsiteX0" fmla="*/ 0 w 9161029"/>
              <a:gd name="connsiteY0" fmla="*/ 1739216 h 2019733"/>
              <a:gd name="connsiteX1" fmla="*/ 1208829 w 9161029"/>
              <a:gd name="connsiteY1" fmla="*/ 1479101 h 2019733"/>
              <a:gd name="connsiteX2" fmla="*/ 2035117 w 9161029"/>
              <a:gd name="connsiteY2" fmla="*/ 1433198 h 2019733"/>
              <a:gd name="connsiteX3" fmla="*/ 2733892 w 9161029"/>
              <a:gd name="connsiteY3" fmla="*/ 1448499 h 2019733"/>
              <a:gd name="connsiteX4" fmla="*/ 4182446 w 9161029"/>
              <a:gd name="connsiteY4" fmla="*/ 1729016 h 2019733"/>
              <a:gd name="connsiteX5" fmla="*/ 5253561 w 9161029"/>
              <a:gd name="connsiteY5" fmla="*/ 1973830 h 2019733"/>
              <a:gd name="connsiteX6" fmla="*/ 7084656 w 9161029"/>
              <a:gd name="connsiteY6" fmla="*/ 2019733 h 2019733"/>
              <a:gd name="connsiteX7" fmla="*/ 8885148 w 9161029"/>
              <a:gd name="connsiteY7" fmla="*/ 1764718 h 2019733"/>
              <a:gd name="connsiteX8" fmla="*/ 9155476 w 9161029"/>
              <a:gd name="connsiteY8" fmla="*/ 1606608 h 2019733"/>
              <a:gd name="connsiteX9" fmla="*/ 9160577 w 9161029"/>
              <a:gd name="connsiteY9" fmla="*/ 12 h 2019733"/>
              <a:gd name="connsiteX10" fmla="*/ 0 w 9161029"/>
              <a:gd name="connsiteY10" fmla="*/ 35714 h 2019733"/>
              <a:gd name="connsiteX11" fmla="*/ 0 w 9161029"/>
              <a:gd name="connsiteY11" fmla="*/ 1739216 h 2019733"/>
              <a:gd name="connsiteX0" fmla="*/ 0 w 9161029"/>
              <a:gd name="connsiteY0" fmla="*/ 1739216 h 2019733"/>
              <a:gd name="connsiteX1" fmla="*/ 1208829 w 9161029"/>
              <a:gd name="connsiteY1" fmla="*/ 1479101 h 2019733"/>
              <a:gd name="connsiteX2" fmla="*/ 2035117 w 9161029"/>
              <a:gd name="connsiteY2" fmla="*/ 1433198 h 2019733"/>
              <a:gd name="connsiteX3" fmla="*/ 2733892 w 9161029"/>
              <a:gd name="connsiteY3" fmla="*/ 1448499 h 2019733"/>
              <a:gd name="connsiteX4" fmla="*/ 4182446 w 9161029"/>
              <a:gd name="connsiteY4" fmla="*/ 1729016 h 2019733"/>
              <a:gd name="connsiteX5" fmla="*/ 5253561 w 9161029"/>
              <a:gd name="connsiteY5" fmla="*/ 1973830 h 2019733"/>
              <a:gd name="connsiteX6" fmla="*/ 7084656 w 9161029"/>
              <a:gd name="connsiteY6" fmla="*/ 2019733 h 2019733"/>
              <a:gd name="connsiteX7" fmla="*/ 8885148 w 9161029"/>
              <a:gd name="connsiteY7" fmla="*/ 1764718 h 2019733"/>
              <a:gd name="connsiteX8" fmla="*/ 9155476 w 9161029"/>
              <a:gd name="connsiteY8" fmla="*/ 1606608 h 2019733"/>
              <a:gd name="connsiteX9" fmla="*/ 9160577 w 9161029"/>
              <a:gd name="connsiteY9" fmla="*/ 12 h 2019733"/>
              <a:gd name="connsiteX10" fmla="*/ 0 w 9161029"/>
              <a:gd name="connsiteY10" fmla="*/ 2639 h 2019733"/>
              <a:gd name="connsiteX11" fmla="*/ 0 w 9161029"/>
              <a:gd name="connsiteY11" fmla="*/ 1739216 h 2019733"/>
              <a:gd name="connsiteX0" fmla="*/ 0 w 9161029"/>
              <a:gd name="connsiteY0" fmla="*/ 1739216 h 2019733"/>
              <a:gd name="connsiteX1" fmla="*/ 1208829 w 9161029"/>
              <a:gd name="connsiteY1" fmla="*/ 1479101 h 2019733"/>
              <a:gd name="connsiteX2" fmla="*/ 2035117 w 9161029"/>
              <a:gd name="connsiteY2" fmla="*/ 1433198 h 2019733"/>
              <a:gd name="connsiteX3" fmla="*/ 2733892 w 9161029"/>
              <a:gd name="connsiteY3" fmla="*/ 1448499 h 2019733"/>
              <a:gd name="connsiteX4" fmla="*/ 4182446 w 9161029"/>
              <a:gd name="connsiteY4" fmla="*/ 1729016 h 2019733"/>
              <a:gd name="connsiteX5" fmla="*/ 5253561 w 9161029"/>
              <a:gd name="connsiteY5" fmla="*/ 1973830 h 2019733"/>
              <a:gd name="connsiteX6" fmla="*/ 7084656 w 9161029"/>
              <a:gd name="connsiteY6" fmla="*/ 2019733 h 2019733"/>
              <a:gd name="connsiteX7" fmla="*/ 8885148 w 9161029"/>
              <a:gd name="connsiteY7" fmla="*/ 1764718 h 2019733"/>
              <a:gd name="connsiteX8" fmla="*/ 9155476 w 9161029"/>
              <a:gd name="connsiteY8" fmla="*/ 1606608 h 2019733"/>
              <a:gd name="connsiteX9" fmla="*/ 9160577 w 9161029"/>
              <a:gd name="connsiteY9" fmla="*/ 12 h 2019733"/>
              <a:gd name="connsiteX10" fmla="*/ 0 w 9161029"/>
              <a:gd name="connsiteY10" fmla="*/ 2639 h 2019733"/>
              <a:gd name="connsiteX11" fmla="*/ 0 w 9161029"/>
              <a:gd name="connsiteY11" fmla="*/ 1739216 h 2019733"/>
              <a:gd name="connsiteX0" fmla="*/ 0 w 9161029"/>
              <a:gd name="connsiteY0" fmla="*/ 1739216 h 2019733"/>
              <a:gd name="connsiteX1" fmla="*/ 1208829 w 9161029"/>
              <a:gd name="connsiteY1" fmla="*/ 1479101 h 2019733"/>
              <a:gd name="connsiteX2" fmla="*/ 2035117 w 9161029"/>
              <a:gd name="connsiteY2" fmla="*/ 1433198 h 2019733"/>
              <a:gd name="connsiteX3" fmla="*/ 2733892 w 9161029"/>
              <a:gd name="connsiteY3" fmla="*/ 1448499 h 2019733"/>
              <a:gd name="connsiteX4" fmla="*/ 4182446 w 9161029"/>
              <a:gd name="connsiteY4" fmla="*/ 1729016 h 2019733"/>
              <a:gd name="connsiteX5" fmla="*/ 5253561 w 9161029"/>
              <a:gd name="connsiteY5" fmla="*/ 1973830 h 2019733"/>
              <a:gd name="connsiteX6" fmla="*/ 7084656 w 9161029"/>
              <a:gd name="connsiteY6" fmla="*/ 2019733 h 2019733"/>
              <a:gd name="connsiteX7" fmla="*/ 8885148 w 9161029"/>
              <a:gd name="connsiteY7" fmla="*/ 1764718 h 2019733"/>
              <a:gd name="connsiteX8" fmla="*/ 9155476 w 9161029"/>
              <a:gd name="connsiteY8" fmla="*/ 1606608 h 2019733"/>
              <a:gd name="connsiteX9" fmla="*/ 9160577 w 9161029"/>
              <a:gd name="connsiteY9" fmla="*/ 12 h 2019733"/>
              <a:gd name="connsiteX10" fmla="*/ 0 w 9161029"/>
              <a:gd name="connsiteY10" fmla="*/ 2639 h 2019733"/>
              <a:gd name="connsiteX11" fmla="*/ 0 w 9161029"/>
              <a:gd name="connsiteY11" fmla="*/ 1739216 h 2019733"/>
              <a:gd name="connsiteX0" fmla="*/ 8028 w 9169057"/>
              <a:gd name="connsiteY0" fmla="*/ 1739216 h 2019733"/>
              <a:gd name="connsiteX1" fmla="*/ 1216857 w 9169057"/>
              <a:gd name="connsiteY1" fmla="*/ 1479101 h 2019733"/>
              <a:gd name="connsiteX2" fmla="*/ 2043145 w 9169057"/>
              <a:gd name="connsiteY2" fmla="*/ 1433198 h 2019733"/>
              <a:gd name="connsiteX3" fmla="*/ 2741920 w 9169057"/>
              <a:gd name="connsiteY3" fmla="*/ 1448499 h 2019733"/>
              <a:gd name="connsiteX4" fmla="*/ 4190474 w 9169057"/>
              <a:gd name="connsiteY4" fmla="*/ 1729016 h 2019733"/>
              <a:gd name="connsiteX5" fmla="*/ 5261589 w 9169057"/>
              <a:gd name="connsiteY5" fmla="*/ 1973830 h 2019733"/>
              <a:gd name="connsiteX6" fmla="*/ 7092684 w 9169057"/>
              <a:gd name="connsiteY6" fmla="*/ 2019733 h 2019733"/>
              <a:gd name="connsiteX7" fmla="*/ 8893176 w 9169057"/>
              <a:gd name="connsiteY7" fmla="*/ 1764718 h 2019733"/>
              <a:gd name="connsiteX8" fmla="*/ 9163504 w 9169057"/>
              <a:gd name="connsiteY8" fmla="*/ 1606608 h 2019733"/>
              <a:gd name="connsiteX9" fmla="*/ 9168605 w 9169057"/>
              <a:gd name="connsiteY9" fmla="*/ 12 h 2019733"/>
              <a:gd name="connsiteX10" fmla="*/ 8028 w 9169057"/>
              <a:gd name="connsiteY10" fmla="*/ 2639 h 2019733"/>
              <a:gd name="connsiteX11" fmla="*/ 8028 w 9169057"/>
              <a:gd name="connsiteY11" fmla="*/ 1739216 h 2019733"/>
              <a:gd name="connsiteX0" fmla="*/ 737673 w 9898702"/>
              <a:gd name="connsiteY0" fmla="*/ 1739216 h 2019733"/>
              <a:gd name="connsiteX1" fmla="*/ 1946502 w 9898702"/>
              <a:gd name="connsiteY1" fmla="*/ 1479101 h 2019733"/>
              <a:gd name="connsiteX2" fmla="*/ 2772790 w 9898702"/>
              <a:gd name="connsiteY2" fmla="*/ 1433198 h 2019733"/>
              <a:gd name="connsiteX3" fmla="*/ 3471565 w 9898702"/>
              <a:gd name="connsiteY3" fmla="*/ 1448499 h 2019733"/>
              <a:gd name="connsiteX4" fmla="*/ 4920119 w 9898702"/>
              <a:gd name="connsiteY4" fmla="*/ 1729016 h 2019733"/>
              <a:gd name="connsiteX5" fmla="*/ 5991234 w 9898702"/>
              <a:gd name="connsiteY5" fmla="*/ 1973830 h 2019733"/>
              <a:gd name="connsiteX6" fmla="*/ 7822329 w 9898702"/>
              <a:gd name="connsiteY6" fmla="*/ 2019733 h 2019733"/>
              <a:gd name="connsiteX7" fmla="*/ 9622821 w 9898702"/>
              <a:gd name="connsiteY7" fmla="*/ 1764718 h 2019733"/>
              <a:gd name="connsiteX8" fmla="*/ 9893149 w 9898702"/>
              <a:gd name="connsiteY8" fmla="*/ 1606608 h 2019733"/>
              <a:gd name="connsiteX9" fmla="*/ 9898250 w 9898702"/>
              <a:gd name="connsiteY9" fmla="*/ 12 h 2019733"/>
              <a:gd name="connsiteX10" fmla="*/ 737673 w 9898702"/>
              <a:gd name="connsiteY10" fmla="*/ 2639 h 2019733"/>
              <a:gd name="connsiteX11" fmla="*/ 737673 w 9898702"/>
              <a:gd name="connsiteY11" fmla="*/ 1739216 h 2019733"/>
              <a:gd name="connsiteX0" fmla="*/ 753082 w 9914111"/>
              <a:gd name="connsiteY0" fmla="*/ 1739216 h 2019733"/>
              <a:gd name="connsiteX1" fmla="*/ 1961911 w 9914111"/>
              <a:gd name="connsiteY1" fmla="*/ 1479101 h 2019733"/>
              <a:gd name="connsiteX2" fmla="*/ 2788199 w 9914111"/>
              <a:gd name="connsiteY2" fmla="*/ 1433198 h 2019733"/>
              <a:gd name="connsiteX3" fmla="*/ 3486974 w 9914111"/>
              <a:gd name="connsiteY3" fmla="*/ 1448499 h 2019733"/>
              <a:gd name="connsiteX4" fmla="*/ 4935528 w 9914111"/>
              <a:gd name="connsiteY4" fmla="*/ 1729016 h 2019733"/>
              <a:gd name="connsiteX5" fmla="*/ 6006643 w 9914111"/>
              <a:gd name="connsiteY5" fmla="*/ 1973830 h 2019733"/>
              <a:gd name="connsiteX6" fmla="*/ 7837738 w 9914111"/>
              <a:gd name="connsiteY6" fmla="*/ 2019733 h 2019733"/>
              <a:gd name="connsiteX7" fmla="*/ 9638230 w 9914111"/>
              <a:gd name="connsiteY7" fmla="*/ 1764718 h 2019733"/>
              <a:gd name="connsiteX8" fmla="*/ 9908558 w 9914111"/>
              <a:gd name="connsiteY8" fmla="*/ 1606608 h 2019733"/>
              <a:gd name="connsiteX9" fmla="*/ 9913659 w 9914111"/>
              <a:gd name="connsiteY9" fmla="*/ 12 h 2019733"/>
              <a:gd name="connsiteX10" fmla="*/ 753082 w 9914111"/>
              <a:gd name="connsiteY10" fmla="*/ 2639 h 2019733"/>
              <a:gd name="connsiteX11" fmla="*/ 753082 w 9914111"/>
              <a:gd name="connsiteY11" fmla="*/ 1739216 h 2019733"/>
              <a:gd name="connsiteX0" fmla="*/ 678562 w 9839591"/>
              <a:gd name="connsiteY0" fmla="*/ 1739216 h 2019733"/>
              <a:gd name="connsiteX1" fmla="*/ 1887391 w 9839591"/>
              <a:gd name="connsiteY1" fmla="*/ 1479101 h 2019733"/>
              <a:gd name="connsiteX2" fmla="*/ 2713679 w 9839591"/>
              <a:gd name="connsiteY2" fmla="*/ 1433198 h 2019733"/>
              <a:gd name="connsiteX3" fmla="*/ 3412454 w 9839591"/>
              <a:gd name="connsiteY3" fmla="*/ 1448499 h 2019733"/>
              <a:gd name="connsiteX4" fmla="*/ 4861008 w 9839591"/>
              <a:gd name="connsiteY4" fmla="*/ 1729016 h 2019733"/>
              <a:gd name="connsiteX5" fmla="*/ 5932123 w 9839591"/>
              <a:gd name="connsiteY5" fmla="*/ 1973830 h 2019733"/>
              <a:gd name="connsiteX6" fmla="*/ 7763218 w 9839591"/>
              <a:gd name="connsiteY6" fmla="*/ 2019733 h 2019733"/>
              <a:gd name="connsiteX7" fmla="*/ 9563710 w 9839591"/>
              <a:gd name="connsiteY7" fmla="*/ 1764718 h 2019733"/>
              <a:gd name="connsiteX8" fmla="*/ 9834038 w 9839591"/>
              <a:gd name="connsiteY8" fmla="*/ 1606608 h 2019733"/>
              <a:gd name="connsiteX9" fmla="*/ 9839139 w 9839591"/>
              <a:gd name="connsiteY9" fmla="*/ 12 h 2019733"/>
              <a:gd name="connsiteX10" fmla="*/ 678562 w 9839591"/>
              <a:gd name="connsiteY10" fmla="*/ 2639 h 2019733"/>
              <a:gd name="connsiteX11" fmla="*/ 678562 w 9839591"/>
              <a:gd name="connsiteY11" fmla="*/ 1739216 h 2019733"/>
              <a:gd name="connsiteX0" fmla="*/ 0 w 9161029"/>
              <a:gd name="connsiteY0" fmla="*/ 1739216 h 2019733"/>
              <a:gd name="connsiteX1" fmla="*/ 1208829 w 9161029"/>
              <a:gd name="connsiteY1" fmla="*/ 1479101 h 2019733"/>
              <a:gd name="connsiteX2" fmla="*/ 2035117 w 9161029"/>
              <a:gd name="connsiteY2" fmla="*/ 1433198 h 2019733"/>
              <a:gd name="connsiteX3" fmla="*/ 2733892 w 9161029"/>
              <a:gd name="connsiteY3" fmla="*/ 1448499 h 2019733"/>
              <a:gd name="connsiteX4" fmla="*/ 4182446 w 9161029"/>
              <a:gd name="connsiteY4" fmla="*/ 1729016 h 2019733"/>
              <a:gd name="connsiteX5" fmla="*/ 5253561 w 9161029"/>
              <a:gd name="connsiteY5" fmla="*/ 1973830 h 2019733"/>
              <a:gd name="connsiteX6" fmla="*/ 7084656 w 9161029"/>
              <a:gd name="connsiteY6" fmla="*/ 2019733 h 2019733"/>
              <a:gd name="connsiteX7" fmla="*/ 8885148 w 9161029"/>
              <a:gd name="connsiteY7" fmla="*/ 1764718 h 2019733"/>
              <a:gd name="connsiteX8" fmla="*/ 9155476 w 9161029"/>
              <a:gd name="connsiteY8" fmla="*/ 1606608 h 2019733"/>
              <a:gd name="connsiteX9" fmla="*/ 9160577 w 9161029"/>
              <a:gd name="connsiteY9" fmla="*/ 12 h 2019733"/>
              <a:gd name="connsiteX10" fmla="*/ 0 w 9161029"/>
              <a:gd name="connsiteY10" fmla="*/ 2639 h 2019733"/>
              <a:gd name="connsiteX11" fmla="*/ 0 w 9161029"/>
              <a:gd name="connsiteY11" fmla="*/ 1739216 h 2019733"/>
              <a:gd name="connsiteX0" fmla="*/ 0 w 9160577"/>
              <a:gd name="connsiteY0" fmla="*/ 1739204 h 2019721"/>
              <a:gd name="connsiteX1" fmla="*/ 1208829 w 9160577"/>
              <a:gd name="connsiteY1" fmla="*/ 1479089 h 2019721"/>
              <a:gd name="connsiteX2" fmla="*/ 2035117 w 9160577"/>
              <a:gd name="connsiteY2" fmla="*/ 1433186 h 2019721"/>
              <a:gd name="connsiteX3" fmla="*/ 2733892 w 9160577"/>
              <a:gd name="connsiteY3" fmla="*/ 1448487 h 2019721"/>
              <a:gd name="connsiteX4" fmla="*/ 4182446 w 9160577"/>
              <a:gd name="connsiteY4" fmla="*/ 1729004 h 2019721"/>
              <a:gd name="connsiteX5" fmla="*/ 5253561 w 9160577"/>
              <a:gd name="connsiteY5" fmla="*/ 1973818 h 2019721"/>
              <a:gd name="connsiteX6" fmla="*/ 7084656 w 9160577"/>
              <a:gd name="connsiteY6" fmla="*/ 2019721 h 2019721"/>
              <a:gd name="connsiteX7" fmla="*/ 8885148 w 9160577"/>
              <a:gd name="connsiteY7" fmla="*/ 1764706 h 2019721"/>
              <a:gd name="connsiteX8" fmla="*/ 9155476 w 9160577"/>
              <a:gd name="connsiteY8" fmla="*/ 1606596 h 2019721"/>
              <a:gd name="connsiteX9" fmla="*/ 9160577 w 9160577"/>
              <a:gd name="connsiteY9" fmla="*/ 0 h 2019721"/>
              <a:gd name="connsiteX10" fmla="*/ 0 w 9160577"/>
              <a:gd name="connsiteY10" fmla="*/ 2627 h 2019721"/>
              <a:gd name="connsiteX11" fmla="*/ 0 w 9160577"/>
              <a:gd name="connsiteY11" fmla="*/ 1739204 h 2019721"/>
              <a:gd name="connsiteX0" fmla="*/ 0 w 9160577"/>
              <a:gd name="connsiteY0" fmla="*/ 1739204 h 2019721"/>
              <a:gd name="connsiteX1" fmla="*/ 1208829 w 9160577"/>
              <a:gd name="connsiteY1" fmla="*/ 1479089 h 2019721"/>
              <a:gd name="connsiteX2" fmla="*/ 2035117 w 9160577"/>
              <a:gd name="connsiteY2" fmla="*/ 1433186 h 2019721"/>
              <a:gd name="connsiteX3" fmla="*/ 2733892 w 9160577"/>
              <a:gd name="connsiteY3" fmla="*/ 1448487 h 2019721"/>
              <a:gd name="connsiteX4" fmla="*/ 4182446 w 9160577"/>
              <a:gd name="connsiteY4" fmla="*/ 1729004 h 2019721"/>
              <a:gd name="connsiteX5" fmla="*/ 5253561 w 9160577"/>
              <a:gd name="connsiteY5" fmla="*/ 1973818 h 2019721"/>
              <a:gd name="connsiteX6" fmla="*/ 7084656 w 9160577"/>
              <a:gd name="connsiteY6" fmla="*/ 2019721 h 2019721"/>
              <a:gd name="connsiteX7" fmla="*/ 8885148 w 9160577"/>
              <a:gd name="connsiteY7" fmla="*/ 1764706 h 2019721"/>
              <a:gd name="connsiteX8" fmla="*/ 9155476 w 9160577"/>
              <a:gd name="connsiteY8" fmla="*/ 1606596 h 2019721"/>
              <a:gd name="connsiteX9" fmla="*/ 9160577 w 9160577"/>
              <a:gd name="connsiteY9" fmla="*/ 0 h 2019721"/>
              <a:gd name="connsiteX10" fmla="*/ 0 w 9160577"/>
              <a:gd name="connsiteY10" fmla="*/ 2627 h 2019721"/>
              <a:gd name="connsiteX11" fmla="*/ 0 w 9160577"/>
              <a:gd name="connsiteY11" fmla="*/ 1739204 h 2019721"/>
              <a:gd name="connsiteX0" fmla="*/ 6614 w 9160577"/>
              <a:gd name="connsiteY0" fmla="*/ 1900327 h 2019721"/>
              <a:gd name="connsiteX1" fmla="*/ 1208829 w 9160577"/>
              <a:gd name="connsiteY1" fmla="*/ 1479089 h 2019721"/>
              <a:gd name="connsiteX2" fmla="*/ 2035117 w 9160577"/>
              <a:gd name="connsiteY2" fmla="*/ 1433186 h 2019721"/>
              <a:gd name="connsiteX3" fmla="*/ 2733892 w 9160577"/>
              <a:gd name="connsiteY3" fmla="*/ 1448487 h 2019721"/>
              <a:gd name="connsiteX4" fmla="*/ 4182446 w 9160577"/>
              <a:gd name="connsiteY4" fmla="*/ 1729004 h 2019721"/>
              <a:gd name="connsiteX5" fmla="*/ 5253561 w 9160577"/>
              <a:gd name="connsiteY5" fmla="*/ 1973818 h 2019721"/>
              <a:gd name="connsiteX6" fmla="*/ 7084656 w 9160577"/>
              <a:gd name="connsiteY6" fmla="*/ 2019721 h 2019721"/>
              <a:gd name="connsiteX7" fmla="*/ 8885148 w 9160577"/>
              <a:gd name="connsiteY7" fmla="*/ 1764706 h 2019721"/>
              <a:gd name="connsiteX8" fmla="*/ 9155476 w 9160577"/>
              <a:gd name="connsiteY8" fmla="*/ 1606596 h 2019721"/>
              <a:gd name="connsiteX9" fmla="*/ 9160577 w 9160577"/>
              <a:gd name="connsiteY9" fmla="*/ 0 h 2019721"/>
              <a:gd name="connsiteX10" fmla="*/ 0 w 9160577"/>
              <a:gd name="connsiteY10" fmla="*/ 2627 h 2019721"/>
              <a:gd name="connsiteX11" fmla="*/ 6614 w 9160577"/>
              <a:gd name="connsiteY11" fmla="*/ 1900327 h 2019721"/>
              <a:gd name="connsiteX0" fmla="*/ 6614 w 9160577"/>
              <a:gd name="connsiteY0" fmla="*/ 1900327 h 2019721"/>
              <a:gd name="connsiteX1" fmla="*/ 1255132 w 9160577"/>
              <a:gd name="connsiteY1" fmla="*/ 1814761 h 2019721"/>
              <a:gd name="connsiteX2" fmla="*/ 2035117 w 9160577"/>
              <a:gd name="connsiteY2" fmla="*/ 1433186 h 2019721"/>
              <a:gd name="connsiteX3" fmla="*/ 2733892 w 9160577"/>
              <a:gd name="connsiteY3" fmla="*/ 1448487 h 2019721"/>
              <a:gd name="connsiteX4" fmla="*/ 4182446 w 9160577"/>
              <a:gd name="connsiteY4" fmla="*/ 1729004 h 2019721"/>
              <a:gd name="connsiteX5" fmla="*/ 5253561 w 9160577"/>
              <a:gd name="connsiteY5" fmla="*/ 1973818 h 2019721"/>
              <a:gd name="connsiteX6" fmla="*/ 7084656 w 9160577"/>
              <a:gd name="connsiteY6" fmla="*/ 2019721 h 2019721"/>
              <a:gd name="connsiteX7" fmla="*/ 8885148 w 9160577"/>
              <a:gd name="connsiteY7" fmla="*/ 1764706 h 2019721"/>
              <a:gd name="connsiteX8" fmla="*/ 9155476 w 9160577"/>
              <a:gd name="connsiteY8" fmla="*/ 1606596 h 2019721"/>
              <a:gd name="connsiteX9" fmla="*/ 9160577 w 9160577"/>
              <a:gd name="connsiteY9" fmla="*/ 0 h 2019721"/>
              <a:gd name="connsiteX10" fmla="*/ 0 w 9160577"/>
              <a:gd name="connsiteY10" fmla="*/ 2627 h 2019721"/>
              <a:gd name="connsiteX11" fmla="*/ 6614 w 9160577"/>
              <a:gd name="connsiteY11" fmla="*/ 1900327 h 2019721"/>
              <a:gd name="connsiteX0" fmla="*/ 6614 w 9160577"/>
              <a:gd name="connsiteY0" fmla="*/ 1900327 h 2019721"/>
              <a:gd name="connsiteX1" fmla="*/ 1255132 w 9160577"/>
              <a:gd name="connsiteY1" fmla="*/ 1814761 h 2019721"/>
              <a:gd name="connsiteX2" fmla="*/ 2524605 w 9160577"/>
              <a:gd name="connsiteY2" fmla="*/ 1811376 h 2019721"/>
              <a:gd name="connsiteX3" fmla="*/ 2733892 w 9160577"/>
              <a:gd name="connsiteY3" fmla="*/ 1448487 h 2019721"/>
              <a:gd name="connsiteX4" fmla="*/ 4182446 w 9160577"/>
              <a:gd name="connsiteY4" fmla="*/ 1729004 h 2019721"/>
              <a:gd name="connsiteX5" fmla="*/ 5253561 w 9160577"/>
              <a:gd name="connsiteY5" fmla="*/ 1973818 h 2019721"/>
              <a:gd name="connsiteX6" fmla="*/ 7084656 w 9160577"/>
              <a:gd name="connsiteY6" fmla="*/ 2019721 h 2019721"/>
              <a:gd name="connsiteX7" fmla="*/ 8885148 w 9160577"/>
              <a:gd name="connsiteY7" fmla="*/ 1764706 h 2019721"/>
              <a:gd name="connsiteX8" fmla="*/ 9155476 w 9160577"/>
              <a:gd name="connsiteY8" fmla="*/ 1606596 h 2019721"/>
              <a:gd name="connsiteX9" fmla="*/ 9160577 w 9160577"/>
              <a:gd name="connsiteY9" fmla="*/ 0 h 2019721"/>
              <a:gd name="connsiteX10" fmla="*/ 0 w 9160577"/>
              <a:gd name="connsiteY10" fmla="*/ 2627 h 2019721"/>
              <a:gd name="connsiteX11" fmla="*/ 6614 w 9160577"/>
              <a:gd name="connsiteY11" fmla="*/ 1900327 h 2019721"/>
              <a:gd name="connsiteX0" fmla="*/ 6614 w 9160577"/>
              <a:gd name="connsiteY0" fmla="*/ 1900327 h 2019721"/>
              <a:gd name="connsiteX1" fmla="*/ 1255132 w 9160577"/>
              <a:gd name="connsiteY1" fmla="*/ 1814761 h 2019721"/>
              <a:gd name="connsiteX2" fmla="*/ 2733892 w 9160577"/>
              <a:gd name="connsiteY2" fmla="*/ 1448487 h 2019721"/>
              <a:gd name="connsiteX3" fmla="*/ 4182446 w 9160577"/>
              <a:gd name="connsiteY3" fmla="*/ 1729004 h 2019721"/>
              <a:gd name="connsiteX4" fmla="*/ 5253561 w 9160577"/>
              <a:gd name="connsiteY4" fmla="*/ 1973818 h 2019721"/>
              <a:gd name="connsiteX5" fmla="*/ 7084656 w 9160577"/>
              <a:gd name="connsiteY5" fmla="*/ 2019721 h 2019721"/>
              <a:gd name="connsiteX6" fmla="*/ 8885148 w 9160577"/>
              <a:gd name="connsiteY6" fmla="*/ 1764706 h 2019721"/>
              <a:gd name="connsiteX7" fmla="*/ 9155476 w 9160577"/>
              <a:gd name="connsiteY7" fmla="*/ 1606596 h 2019721"/>
              <a:gd name="connsiteX8" fmla="*/ 9160577 w 9160577"/>
              <a:gd name="connsiteY8" fmla="*/ 0 h 2019721"/>
              <a:gd name="connsiteX9" fmla="*/ 0 w 9160577"/>
              <a:gd name="connsiteY9" fmla="*/ 2627 h 2019721"/>
              <a:gd name="connsiteX10" fmla="*/ 6614 w 9160577"/>
              <a:gd name="connsiteY10" fmla="*/ 1900327 h 2019721"/>
              <a:gd name="connsiteX0" fmla="*/ 6614 w 9160577"/>
              <a:gd name="connsiteY0" fmla="*/ 1900327 h 2019721"/>
              <a:gd name="connsiteX1" fmla="*/ 1255132 w 9160577"/>
              <a:gd name="connsiteY1" fmla="*/ 1814761 h 2019721"/>
              <a:gd name="connsiteX2" fmla="*/ 2733892 w 9160577"/>
              <a:gd name="connsiteY2" fmla="*/ 1448487 h 2019721"/>
              <a:gd name="connsiteX3" fmla="*/ 5253561 w 9160577"/>
              <a:gd name="connsiteY3" fmla="*/ 1973818 h 2019721"/>
              <a:gd name="connsiteX4" fmla="*/ 7084656 w 9160577"/>
              <a:gd name="connsiteY4" fmla="*/ 2019721 h 2019721"/>
              <a:gd name="connsiteX5" fmla="*/ 8885148 w 9160577"/>
              <a:gd name="connsiteY5" fmla="*/ 1764706 h 2019721"/>
              <a:gd name="connsiteX6" fmla="*/ 9155476 w 9160577"/>
              <a:gd name="connsiteY6" fmla="*/ 1606596 h 2019721"/>
              <a:gd name="connsiteX7" fmla="*/ 9160577 w 9160577"/>
              <a:gd name="connsiteY7" fmla="*/ 0 h 2019721"/>
              <a:gd name="connsiteX8" fmla="*/ 0 w 9160577"/>
              <a:gd name="connsiteY8" fmla="*/ 2627 h 2019721"/>
              <a:gd name="connsiteX9" fmla="*/ 6614 w 9160577"/>
              <a:gd name="connsiteY9" fmla="*/ 1900327 h 2019721"/>
              <a:gd name="connsiteX0" fmla="*/ 6614 w 9160577"/>
              <a:gd name="connsiteY0" fmla="*/ 1900327 h 2019721"/>
              <a:gd name="connsiteX1" fmla="*/ 1255132 w 9160577"/>
              <a:gd name="connsiteY1" fmla="*/ 1814761 h 2019721"/>
              <a:gd name="connsiteX2" fmla="*/ 4890285 w 9160577"/>
              <a:gd name="connsiteY2" fmla="*/ 1956471 h 2019721"/>
              <a:gd name="connsiteX3" fmla="*/ 5253561 w 9160577"/>
              <a:gd name="connsiteY3" fmla="*/ 1973818 h 2019721"/>
              <a:gd name="connsiteX4" fmla="*/ 7084656 w 9160577"/>
              <a:gd name="connsiteY4" fmla="*/ 2019721 h 2019721"/>
              <a:gd name="connsiteX5" fmla="*/ 8885148 w 9160577"/>
              <a:gd name="connsiteY5" fmla="*/ 1764706 h 2019721"/>
              <a:gd name="connsiteX6" fmla="*/ 9155476 w 9160577"/>
              <a:gd name="connsiteY6" fmla="*/ 1606596 h 2019721"/>
              <a:gd name="connsiteX7" fmla="*/ 9160577 w 9160577"/>
              <a:gd name="connsiteY7" fmla="*/ 0 h 2019721"/>
              <a:gd name="connsiteX8" fmla="*/ 0 w 9160577"/>
              <a:gd name="connsiteY8" fmla="*/ 2627 h 2019721"/>
              <a:gd name="connsiteX9" fmla="*/ 6614 w 9160577"/>
              <a:gd name="connsiteY9" fmla="*/ 1900327 h 2019721"/>
              <a:gd name="connsiteX0" fmla="*/ 6614 w 9160577"/>
              <a:gd name="connsiteY0" fmla="*/ 1900327 h 2019721"/>
              <a:gd name="connsiteX1" fmla="*/ 1255132 w 9160577"/>
              <a:gd name="connsiteY1" fmla="*/ 1814761 h 2019721"/>
              <a:gd name="connsiteX2" fmla="*/ 4890285 w 9160577"/>
              <a:gd name="connsiteY2" fmla="*/ 1956471 h 2019721"/>
              <a:gd name="connsiteX3" fmla="*/ 7084656 w 9160577"/>
              <a:gd name="connsiteY3" fmla="*/ 2019721 h 2019721"/>
              <a:gd name="connsiteX4" fmla="*/ 8885148 w 9160577"/>
              <a:gd name="connsiteY4" fmla="*/ 1764706 h 2019721"/>
              <a:gd name="connsiteX5" fmla="*/ 9155476 w 9160577"/>
              <a:gd name="connsiteY5" fmla="*/ 1606596 h 2019721"/>
              <a:gd name="connsiteX6" fmla="*/ 9160577 w 9160577"/>
              <a:gd name="connsiteY6" fmla="*/ 0 h 2019721"/>
              <a:gd name="connsiteX7" fmla="*/ 0 w 9160577"/>
              <a:gd name="connsiteY7" fmla="*/ 2627 h 2019721"/>
              <a:gd name="connsiteX8" fmla="*/ 6614 w 9160577"/>
              <a:gd name="connsiteY8" fmla="*/ 1900327 h 2019721"/>
              <a:gd name="connsiteX0" fmla="*/ 6614 w 9160577"/>
              <a:gd name="connsiteY0" fmla="*/ 1900327 h 2019721"/>
              <a:gd name="connsiteX1" fmla="*/ 1255132 w 9160577"/>
              <a:gd name="connsiteY1" fmla="*/ 1814761 h 2019721"/>
              <a:gd name="connsiteX2" fmla="*/ 4916744 w 9160577"/>
              <a:gd name="connsiteY2" fmla="*/ 1972136 h 2019721"/>
              <a:gd name="connsiteX3" fmla="*/ 7084656 w 9160577"/>
              <a:gd name="connsiteY3" fmla="*/ 2019721 h 2019721"/>
              <a:gd name="connsiteX4" fmla="*/ 8885148 w 9160577"/>
              <a:gd name="connsiteY4" fmla="*/ 1764706 h 2019721"/>
              <a:gd name="connsiteX5" fmla="*/ 9155476 w 9160577"/>
              <a:gd name="connsiteY5" fmla="*/ 1606596 h 2019721"/>
              <a:gd name="connsiteX6" fmla="*/ 9160577 w 9160577"/>
              <a:gd name="connsiteY6" fmla="*/ 0 h 2019721"/>
              <a:gd name="connsiteX7" fmla="*/ 0 w 9160577"/>
              <a:gd name="connsiteY7" fmla="*/ 2627 h 2019721"/>
              <a:gd name="connsiteX8" fmla="*/ 6614 w 9160577"/>
              <a:gd name="connsiteY8" fmla="*/ 1900327 h 2019721"/>
              <a:gd name="connsiteX0" fmla="*/ 6614 w 9160577"/>
              <a:gd name="connsiteY0" fmla="*/ 1900327 h 2024643"/>
              <a:gd name="connsiteX1" fmla="*/ 1255132 w 9160577"/>
              <a:gd name="connsiteY1" fmla="*/ 1814761 h 2024643"/>
              <a:gd name="connsiteX2" fmla="*/ 4916744 w 9160577"/>
              <a:gd name="connsiteY2" fmla="*/ 1972136 h 2024643"/>
              <a:gd name="connsiteX3" fmla="*/ 7084656 w 9160577"/>
              <a:gd name="connsiteY3" fmla="*/ 2019721 h 2024643"/>
              <a:gd name="connsiteX4" fmla="*/ 8885148 w 9160577"/>
              <a:gd name="connsiteY4" fmla="*/ 1764706 h 2024643"/>
              <a:gd name="connsiteX5" fmla="*/ 9155476 w 9160577"/>
              <a:gd name="connsiteY5" fmla="*/ 1606596 h 2024643"/>
              <a:gd name="connsiteX6" fmla="*/ 9160577 w 9160577"/>
              <a:gd name="connsiteY6" fmla="*/ 0 h 2024643"/>
              <a:gd name="connsiteX7" fmla="*/ 0 w 9160577"/>
              <a:gd name="connsiteY7" fmla="*/ 2627 h 2024643"/>
              <a:gd name="connsiteX8" fmla="*/ 6614 w 9160577"/>
              <a:gd name="connsiteY8" fmla="*/ 1900327 h 2024643"/>
              <a:gd name="connsiteX0" fmla="*/ 6614 w 9160577"/>
              <a:gd name="connsiteY0" fmla="*/ 1900327 h 2024643"/>
              <a:gd name="connsiteX1" fmla="*/ 1255132 w 9160577"/>
              <a:gd name="connsiteY1" fmla="*/ 1814761 h 2024643"/>
              <a:gd name="connsiteX2" fmla="*/ 4916744 w 9160577"/>
              <a:gd name="connsiteY2" fmla="*/ 1972136 h 2024643"/>
              <a:gd name="connsiteX3" fmla="*/ 7084656 w 9160577"/>
              <a:gd name="connsiteY3" fmla="*/ 2019721 h 2024643"/>
              <a:gd name="connsiteX4" fmla="*/ 8885148 w 9160577"/>
              <a:gd name="connsiteY4" fmla="*/ 1764706 h 2024643"/>
              <a:gd name="connsiteX5" fmla="*/ 9155476 w 9160577"/>
              <a:gd name="connsiteY5" fmla="*/ 1606596 h 2024643"/>
              <a:gd name="connsiteX6" fmla="*/ 9160577 w 9160577"/>
              <a:gd name="connsiteY6" fmla="*/ 0 h 2024643"/>
              <a:gd name="connsiteX7" fmla="*/ 0 w 9160577"/>
              <a:gd name="connsiteY7" fmla="*/ 2627 h 2024643"/>
              <a:gd name="connsiteX8" fmla="*/ 6614 w 9160577"/>
              <a:gd name="connsiteY8" fmla="*/ 1900327 h 2024643"/>
              <a:gd name="connsiteX0" fmla="*/ 6614 w 9160577"/>
              <a:gd name="connsiteY0" fmla="*/ 1900327 h 2024643"/>
              <a:gd name="connsiteX1" fmla="*/ 1255132 w 9160577"/>
              <a:gd name="connsiteY1" fmla="*/ 1814761 h 2024643"/>
              <a:gd name="connsiteX2" fmla="*/ 4916744 w 9160577"/>
              <a:gd name="connsiteY2" fmla="*/ 1972136 h 2024643"/>
              <a:gd name="connsiteX3" fmla="*/ 7084656 w 9160577"/>
              <a:gd name="connsiteY3" fmla="*/ 2019721 h 2024643"/>
              <a:gd name="connsiteX4" fmla="*/ 8885148 w 9160577"/>
              <a:gd name="connsiteY4" fmla="*/ 1764706 h 2024643"/>
              <a:gd name="connsiteX5" fmla="*/ 9155476 w 9160577"/>
              <a:gd name="connsiteY5" fmla="*/ 1606596 h 2024643"/>
              <a:gd name="connsiteX6" fmla="*/ 9160577 w 9160577"/>
              <a:gd name="connsiteY6" fmla="*/ 0 h 2024643"/>
              <a:gd name="connsiteX7" fmla="*/ 0 w 9160577"/>
              <a:gd name="connsiteY7" fmla="*/ 2627 h 2024643"/>
              <a:gd name="connsiteX8" fmla="*/ 6614 w 9160577"/>
              <a:gd name="connsiteY8" fmla="*/ 1900327 h 2024643"/>
              <a:gd name="connsiteX0" fmla="*/ 6614 w 9160577"/>
              <a:gd name="connsiteY0" fmla="*/ 1900327 h 2024643"/>
              <a:gd name="connsiteX1" fmla="*/ 1255132 w 9160577"/>
              <a:gd name="connsiteY1" fmla="*/ 1814761 h 2024643"/>
              <a:gd name="connsiteX2" fmla="*/ 4916744 w 9160577"/>
              <a:gd name="connsiteY2" fmla="*/ 1972136 h 2024643"/>
              <a:gd name="connsiteX3" fmla="*/ 7084656 w 9160577"/>
              <a:gd name="connsiteY3" fmla="*/ 2019721 h 2024643"/>
              <a:gd name="connsiteX4" fmla="*/ 8885148 w 9160577"/>
              <a:gd name="connsiteY4" fmla="*/ 1764706 h 2024643"/>
              <a:gd name="connsiteX5" fmla="*/ 9148861 w 9160577"/>
              <a:gd name="connsiteY5" fmla="*/ 1886323 h 2024643"/>
              <a:gd name="connsiteX6" fmla="*/ 9160577 w 9160577"/>
              <a:gd name="connsiteY6" fmla="*/ 0 h 2024643"/>
              <a:gd name="connsiteX7" fmla="*/ 0 w 9160577"/>
              <a:gd name="connsiteY7" fmla="*/ 2627 h 2024643"/>
              <a:gd name="connsiteX8" fmla="*/ 6614 w 9160577"/>
              <a:gd name="connsiteY8" fmla="*/ 1900327 h 2024643"/>
              <a:gd name="connsiteX0" fmla="*/ 6614 w 9160577"/>
              <a:gd name="connsiteY0" fmla="*/ 1900327 h 2024643"/>
              <a:gd name="connsiteX1" fmla="*/ 1255132 w 9160577"/>
              <a:gd name="connsiteY1" fmla="*/ 1814761 h 2024643"/>
              <a:gd name="connsiteX2" fmla="*/ 4916744 w 9160577"/>
              <a:gd name="connsiteY2" fmla="*/ 1972136 h 2024643"/>
              <a:gd name="connsiteX3" fmla="*/ 7084656 w 9160577"/>
              <a:gd name="connsiteY3" fmla="*/ 2019721 h 2024643"/>
              <a:gd name="connsiteX4" fmla="*/ 9148861 w 9160577"/>
              <a:gd name="connsiteY4" fmla="*/ 1886323 h 2024643"/>
              <a:gd name="connsiteX5" fmla="*/ 9160577 w 9160577"/>
              <a:gd name="connsiteY5" fmla="*/ 0 h 2024643"/>
              <a:gd name="connsiteX6" fmla="*/ 0 w 9160577"/>
              <a:gd name="connsiteY6" fmla="*/ 2627 h 2024643"/>
              <a:gd name="connsiteX7" fmla="*/ 6614 w 9160577"/>
              <a:gd name="connsiteY7" fmla="*/ 1900327 h 2024643"/>
              <a:gd name="connsiteX0" fmla="*/ 6614 w 9160577"/>
              <a:gd name="connsiteY0" fmla="*/ 1900327 h 2024643"/>
              <a:gd name="connsiteX1" fmla="*/ 1255132 w 9160577"/>
              <a:gd name="connsiteY1" fmla="*/ 1814761 h 2024643"/>
              <a:gd name="connsiteX2" fmla="*/ 4916744 w 9160577"/>
              <a:gd name="connsiteY2" fmla="*/ 1972136 h 2024643"/>
              <a:gd name="connsiteX3" fmla="*/ 7084656 w 9160577"/>
              <a:gd name="connsiteY3" fmla="*/ 2019721 h 2024643"/>
              <a:gd name="connsiteX4" fmla="*/ 9148861 w 9160577"/>
              <a:gd name="connsiteY4" fmla="*/ 1886323 h 2024643"/>
              <a:gd name="connsiteX5" fmla="*/ 9160577 w 9160577"/>
              <a:gd name="connsiteY5" fmla="*/ 0 h 2024643"/>
              <a:gd name="connsiteX6" fmla="*/ 0 w 9160577"/>
              <a:gd name="connsiteY6" fmla="*/ 2627 h 2024643"/>
              <a:gd name="connsiteX7" fmla="*/ 6614 w 9160577"/>
              <a:gd name="connsiteY7" fmla="*/ 1900327 h 2024643"/>
              <a:gd name="connsiteX0" fmla="*/ 6614 w 9160577"/>
              <a:gd name="connsiteY0" fmla="*/ 1900327 h 2040205"/>
              <a:gd name="connsiteX1" fmla="*/ 1255132 w 9160577"/>
              <a:gd name="connsiteY1" fmla="*/ 1814761 h 2040205"/>
              <a:gd name="connsiteX2" fmla="*/ 4916744 w 9160577"/>
              <a:gd name="connsiteY2" fmla="*/ 1972136 h 2040205"/>
              <a:gd name="connsiteX3" fmla="*/ 7084656 w 9160577"/>
              <a:gd name="connsiteY3" fmla="*/ 2019721 h 2040205"/>
              <a:gd name="connsiteX4" fmla="*/ 9148861 w 9160577"/>
              <a:gd name="connsiteY4" fmla="*/ 1886323 h 2040205"/>
              <a:gd name="connsiteX5" fmla="*/ 9160577 w 9160577"/>
              <a:gd name="connsiteY5" fmla="*/ 0 h 2040205"/>
              <a:gd name="connsiteX6" fmla="*/ 0 w 9160577"/>
              <a:gd name="connsiteY6" fmla="*/ 2627 h 2040205"/>
              <a:gd name="connsiteX7" fmla="*/ 6614 w 9160577"/>
              <a:gd name="connsiteY7" fmla="*/ 1900327 h 204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0577" h="2040205">
                <a:moveTo>
                  <a:pt x="6614" y="1900327"/>
                </a:moveTo>
                <a:lnTo>
                  <a:pt x="1255132" y="1814761"/>
                </a:lnTo>
                <a:lnTo>
                  <a:pt x="4916744" y="1972136"/>
                </a:lnTo>
                <a:cubicBezTo>
                  <a:pt x="6069337" y="2064084"/>
                  <a:pt x="6335560" y="2044139"/>
                  <a:pt x="7084656" y="2019721"/>
                </a:cubicBezTo>
                <a:cubicBezTo>
                  <a:pt x="8361433" y="1979731"/>
                  <a:pt x="8460793" y="1930789"/>
                  <a:pt x="9148861" y="1886323"/>
                </a:cubicBezTo>
                <a:cubicBezTo>
                  <a:pt x="9151411" y="1083025"/>
                  <a:pt x="9158026" y="803298"/>
                  <a:pt x="9160577" y="0"/>
                </a:cubicBezTo>
                <a:lnTo>
                  <a:pt x="0" y="2627"/>
                </a:lnTo>
                <a:cubicBezTo>
                  <a:pt x="2205" y="635194"/>
                  <a:pt x="4409" y="1267760"/>
                  <a:pt x="6614" y="1900327"/>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1027" name="Picture 7" descr="_0000_NHSBT_Ribbon_NHS_Blue_RGB_WhiteAbv_DRAFT.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5219700"/>
            <a:ext cx="9144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34925"/>
            <a:ext cx="65612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p>
        </p:txBody>
      </p:sp>
      <p:sp>
        <p:nvSpPr>
          <p:cNvPr id="29699" name="Rectangle 3"/>
          <p:cNvSpPr>
            <a:spLocks noGrp="1" noChangeArrowheads="1"/>
          </p:cNvSpPr>
          <p:nvPr>
            <p:ph type="body" idx="1"/>
          </p:nvPr>
        </p:nvSpPr>
        <p:spPr bwMode="auto">
          <a:xfrm>
            <a:off x="457200" y="931863"/>
            <a:ext cx="82296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1031" name="Picture 12" descr="Shine L n M logo"/>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0800" y="34925"/>
            <a:ext cx="969478" cy="45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F30A516D-6483-4942-AD80-286F4139C369}"/>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7748337" y="34925"/>
            <a:ext cx="1296772" cy="362024"/>
          </a:xfrm>
          <a:prstGeom prst="rect">
            <a:avLst/>
          </a:prstGeom>
        </p:spPr>
      </p:pic>
    </p:spTree>
  </p:cSld>
  <p:clrMap bg1="lt1" tx1="dk1" bg2="lt2" tx2="dk2" accent1="accent1" accent2="accent2" accent3="accent3" accent4="accent4" accent5="accent5" accent6="accent6" hlink="hlink" folHlink="folHlink"/>
  <p:sldLayoutIdLst>
    <p:sldLayoutId id="2147484289" r:id="rId1"/>
    <p:sldLayoutId id="2147484288" r:id="rId2"/>
    <p:sldLayoutId id="2147484287" r:id="rId3"/>
    <p:sldLayoutId id="2147484286" r:id="rId4"/>
    <p:sldLayoutId id="2147484285" r:id="rId5"/>
    <p:sldLayoutId id="2147484284" r:id="rId6"/>
    <p:sldLayoutId id="2147484283" r:id="rId7"/>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699">
                                            <p:txEl>
                                              <p:pRg st="1" end="1"/>
                                            </p:txEl>
                                          </p:spTgt>
                                        </p:tgtEl>
                                        <p:attrNameLst>
                                          <p:attrName>style.visibility</p:attrName>
                                        </p:attrNameLst>
                                      </p:cBhvr>
                                      <p:to>
                                        <p:strVal val="visible"/>
                                      </p:to>
                                    </p:set>
                                    <p:animEffect transition="in" filter="fade">
                                      <p:cBhvr>
                                        <p:cTn id="10" dur="500"/>
                                        <p:tgtEl>
                                          <p:spTgt spid="2969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Effect transition="in" filter="fade">
                                      <p:cBhvr>
                                        <p:cTn id="13" dur="500"/>
                                        <p:tgtEl>
                                          <p:spTgt spid="2969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699">
                                            <p:txEl>
                                              <p:pRg st="3" end="3"/>
                                            </p:txEl>
                                          </p:spTgt>
                                        </p:tgtEl>
                                        <p:attrNameLst>
                                          <p:attrName>style.visibility</p:attrName>
                                        </p:attrNameLst>
                                      </p:cBhvr>
                                      <p:to>
                                        <p:strVal val="visible"/>
                                      </p:to>
                                    </p:set>
                                    <p:animEffect transition="in" filter="fade">
                                      <p:cBhvr>
                                        <p:cTn id="16" dur="500"/>
                                        <p:tgtEl>
                                          <p:spTgt spid="2969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animEffect transition="in" filter="fade">
                                      <p:cBhvr>
                                        <p:cTn id="19"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tmplLst>
          <p:tmpl lvl="1">
            <p:tnLst>
              <p:par>
                <p:cTn presetID="10" presetClass="entr" presetSubtype="0" fill="hold" nodeType="clickEffect">
                  <p:stCondLst>
                    <p:cond delay="0"/>
                  </p:stCondLst>
                  <p:childTnLst>
                    <p:set>
                      <p:cBhvr>
                        <p:cTn dur="1" fill="hold">
                          <p:stCondLst>
                            <p:cond delay="0"/>
                          </p:stCondLst>
                        </p:cTn>
                        <p:tgtEl>
                          <p:spTgt spid="29699"/>
                        </p:tgtEl>
                        <p:attrNameLst>
                          <p:attrName>style.visibility</p:attrName>
                        </p:attrNameLst>
                      </p:cBhvr>
                      <p:to>
                        <p:strVal val="visible"/>
                      </p:to>
                    </p:set>
                    <p:animEffect transition="in" filter="fade">
                      <p:cBhvr>
                        <p:cTn dur="500"/>
                        <p:tgtEl>
                          <p:spTgt spid="2969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9699"/>
                        </p:tgtEl>
                        <p:attrNameLst>
                          <p:attrName>style.visibility</p:attrName>
                        </p:attrNameLst>
                      </p:cBhvr>
                      <p:to>
                        <p:strVal val="visible"/>
                      </p:to>
                    </p:set>
                    <p:animEffect transition="in" filter="fade">
                      <p:cBhvr>
                        <p:cTn dur="500"/>
                        <p:tgtEl>
                          <p:spTgt spid="2969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9699"/>
                        </p:tgtEl>
                        <p:attrNameLst>
                          <p:attrName>style.visibility</p:attrName>
                        </p:attrNameLst>
                      </p:cBhvr>
                      <p:to>
                        <p:strVal val="visible"/>
                      </p:to>
                    </p:set>
                    <p:animEffect transition="in" filter="fade">
                      <p:cBhvr>
                        <p:cTn dur="500"/>
                        <p:tgtEl>
                          <p:spTgt spid="2969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9699"/>
                        </p:tgtEl>
                        <p:attrNameLst>
                          <p:attrName>style.visibility</p:attrName>
                        </p:attrNameLst>
                      </p:cBhvr>
                      <p:to>
                        <p:strVal val="visible"/>
                      </p:to>
                    </p:set>
                    <p:animEffect transition="in" filter="fade">
                      <p:cBhvr>
                        <p:cTn dur="500"/>
                        <p:tgtEl>
                          <p:spTgt spid="2969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9699"/>
                        </p:tgtEl>
                        <p:attrNameLst>
                          <p:attrName>style.visibility</p:attrName>
                        </p:attrNameLst>
                      </p:cBhvr>
                      <p:to>
                        <p:strVal val="visible"/>
                      </p:to>
                    </p:set>
                    <p:animEffect transition="in" filter="fade">
                      <p:cBhvr>
                        <p:cTn dur="500"/>
                        <p:tgtEl>
                          <p:spTgt spid="29699"/>
                        </p:tgtEl>
                      </p:cBhvr>
                    </p:animEffect>
                  </p:childTnLst>
                </p:cTn>
              </p:par>
            </p:tnLst>
          </p:tmpl>
        </p:tmplLst>
      </p:bldP>
    </p:bldLst>
  </p:timing>
  <p:txStyles>
    <p:titleStyle>
      <a:lvl1pPr algn="l" rtl="0" eaLnBrk="0" fontAlgn="base" hangingPunct="0">
        <a:spcBef>
          <a:spcPct val="0"/>
        </a:spcBef>
        <a:spcAft>
          <a:spcPct val="0"/>
        </a:spcAft>
        <a:defRPr sz="3200" b="1">
          <a:solidFill>
            <a:srgbClr val="0091C9"/>
          </a:solidFill>
          <a:latin typeface="+mj-lt"/>
          <a:ea typeface="+mj-ea"/>
          <a:cs typeface="+mj-cs"/>
        </a:defRPr>
      </a:lvl1pPr>
      <a:lvl2pPr algn="ctr" rtl="0" eaLnBrk="0" fontAlgn="base" hangingPunct="0">
        <a:spcBef>
          <a:spcPct val="0"/>
        </a:spcBef>
        <a:spcAft>
          <a:spcPct val="0"/>
        </a:spcAft>
        <a:defRPr sz="3200" b="1">
          <a:solidFill>
            <a:srgbClr val="0091C9"/>
          </a:solidFill>
          <a:latin typeface="Arial" charset="0"/>
        </a:defRPr>
      </a:lvl2pPr>
      <a:lvl3pPr algn="ctr" rtl="0" eaLnBrk="0" fontAlgn="base" hangingPunct="0">
        <a:spcBef>
          <a:spcPct val="0"/>
        </a:spcBef>
        <a:spcAft>
          <a:spcPct val="0"/>
        </a:spcAft>
        <a:defRPr sz="3200" b="1">
          <a:solidFill>
            <a:srgbClr val="0091C9"/>
          </a:solidFill>
          <a:latin typeface="Arial" charset="0"/>
        </a:defRPr>
      </a:lvl3pPr>
      <a:lvl4pPr algn="ctr" rtl="0" eaLnBrk="0" fontAlgn="base" hangingPunct="0">
        <a:spcBef>
          <a:spcPct val="0"/>
        </a:spcBef>
        <a:spcAft>
          <a:spcPct val="0"/>
        </a:spcAft>
        <a:defRPr sz="3200" b="1">
          <a:solidFill>
            <a:srgbClr val="0091C9"/>
          </a:solidFill>
          <a:latin typeface="Arial" charset="0"/>
        </a:defRPr>
      </a:lvl4pPr>
      <a:lvl5pPr algn="ctr" rtl="0" eaLnBrk="0" fontAlgn="base" hangingPunct="0">
        <a:spcBef>
          <a:spcPct val="0"/>
        </a:spcBef>
        <a:spcAft>
          <a:spcPct val="0"/>
        </a:spcAft>
        <a:defRPr sz="3200" b="1">
          <a:solidFill>
            <a:srgbClr val="0091C9"/>
          </a:solidFill>
          <a:latin typeface="Arial" charset="0"/>
        </a:defRPr>
      </a:lvl5pPr>
      <a:lvl6pPr marL="457200" algn="l" rtl="0" fontAlgn="base">
        <a:spcBef>
          <a:spcPct val="0"/>
        </a:spcBef>
        <a:spcAft>
          <a:spcPct val="0"/>
        </a:spcAft>
        <a:defRPr sz="4000" b="1">
          <a:solidFill>
            <a:srgbClr val="0072C6"/>
          </a:solidFill>
          <a:latin typeface="Arial" charset="0"/>
        </a:defRPr>
      </a:lvl6pPr>
      <a:lvl7pPr marL="914400" algn="l" rtl="0" fontAlgn="base">
        <a:spcBef>
          <a:spcPct val="0"/>
        </a:spcBef>
        <a:spcAft>
          <a:spcPct val="0"/>
        </a:spcAft>
        <a:defRPr sz="4000" b="1">
          <a:solidFill>
            <a:srgbClr val="0072C6"/>
          </a:solidFill>
          <a:latin typeface="Arial" charset="0"/>
        </a:defRPr>
      </a:lvl7pPr>
      <a:lvl8pPr marL="1371600" algn="l" rtl="0" fontAlgn="base">
        <a:spcBef>
          <a:spcPct val="0"/>
        </a:spcBef>
        <a:spcAft>
          <a:spcPct val="0"/>
        </a:spcAft>
        <a:defRPr sz="4000" b="1">
          <a:solidFill>
            <a:srgbClr val="0072C6"/>
          </a:solidFill>
          <a:latin typeface="Arial" charset="0"/>
        </a:defRPr>
      </a:lvl8pPr>
      <a:lvl9pPr marL="1828800" algn="l" rtl="0" fontAlgn="base">
        <a:spcBef>
          <a:spcPct val="0"/>
        </a:spcBef>
        <a:spcAft>
          <a:spcPct val="0"/>
        </a:spcAft>
        <a:defRPr sz="4000" b="1">
          <a:solidFill>
            <a:srgbClr val="0072C6"/>
          </a:solidFill>
          <a:latin typeface="Arial" charset="0"/>
        </a:defRPr>
      </a:lvl9pPr>
    </p:titleStyle>
    <p:bodyStyle>
      <a:lvl1pPr marL="342900" indent="-342900" algn="l" rtl="0" eaLnBrk="0" fontAlgn="base" hangingPunct="0">
        <a:spcBef>
          <a:spcPct val="20000"/>
        </a:spcBef>
        <a:spcAft>
          <a:spcPct val="0"/>
        </a:spcAft>
        <a:buClr>
          <a:srgbClr val="0072C6"/>
        </a:buClr>
        <a:buFont typeface="Wingdings" panose="05000000000000000000" pitchFamily="2" charset="2"/>
        <a:buChar char="§"/>
        <a:defRPr sz="3000">
          <a:solidFill>
            <a:srgbClr val="033EB5"/>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6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A233454-C2FF-464D-8028-7861E952CEF1}"/>
              </a:ext>
            </a:extLst>
          </p:cNvPr>
          <p:cNvSpPr>
            <a:spLocks noGrp="1" noChangeArrowheads="1"/>
          </p:cNvSpPr>
          <p:nvPr>
            <p:ph type="ctrTitle"/>
          </p:nvPr>
        </p:nvSpPr>
        <p:spPr/>
        <p:txBody>
          <a:bodyPr/>
          <a:lstStyle/>
          <a:p>
            <a:r>
              <a:rPr lang="en-GB" altLang="en-US" dirty="0"/>
              <a:t>Who Am I?</a:t>
            </a:r>
          </a:p>
        </p:txBody>
      </p:sp>
      <p:sp>
        <p:nvSpPr>
          <p:cNvPr id="3" name="Subtitle 2">
            <a:extLst>
              <a:ext uri="{FF2B5EF4-FFF2-40B4-BE49-F238E27FC236}">
                <a16:creationId xmlns:a16="http://schemas.microsoft.com/office/drawing/2014/main" id="{8BB0BB61-5349-4F5C-BAFB-5C0EB7B86825}"/>
              </a:ext>
            </a:extLst>
          </p:cNvPr>
          <p:cNvSpPr>
            <a:spLocks noGrp="1"/>
          </p:cNvSpPr>
          <p:nvPr>
            <p:ph type="subTitle" idx="1"/>
          </p:nvPr>
        </p:nvSpPr>
        <p:spPr/>
        <p:txBody>
          <a:bodyPr/>
          <a:lstStyle/>
          <a:p>
            <a:r>
              <a:rPr lang="en-GB" dirty="0" smtClean="0"/>
              <a:t>Behavioural Styles</a:t>
            </a:r>
            <a:endParaRPr lang="en-GB" dirty="0"/>
          </a:p>
        </p:txBody>
      </p:sp>
    </p:spTree>
    <p:extLst>
      <p:ext uri="{BB962C8B-B14F-4D97-AF65-F5344CB8AC3E}">
        <p14:creationId xmlns:p14="http://schemas.microsoft.com/office/powerpoint/2010/main" val="196343754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a:extLst>
              <a:ext uri="{FF2B5EF4-FFF2-40B4-BE49-F238E27FC236}">
                <a16:creationId xmlns:a16="http://schemas.microsoft.com/office/drawing/2014/main" id="{2776273B-57E3-4ECE-A62C-5A58619E112F}"/>
              </a:ext>
            </a:extLst>
          </p:cNvPr>
          <p:cNvSpPr>
            <a:spLocks noChangeArrowheads="1"/>
          </p:cNvSpPr>
          <p:nvPr/>
        </p:nvSpPr>
        <p:spPr bwMode="auto">
          <a:xfrm>
            <a:off x="76200" y="6524625"/>
            <a:ext cx="3566683" cy="335989"/>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kumimoji="1" lang="en-GB" altLang="en-US" sz="1600" i="1" dirty="0">
                <a:solidFill>
                  <a:schemeClr val="bg1"/>
                </a:solidFill>
                <a:latin typeface="Comic Sans MS" panose="030F0702030302020204" pitchFamily="66" charset="0"/>
              </a:rPr>
              <a:t>Reference to Merrill &amp; Reid (1999)</a:t>
            </a:r>
          </a:p>
        </p:txBody>
      </p:sp>
      <p:grpSp>
        <p:nvGrpSpPr>
          <p:cNvPr id="2" name="Group 1">
            <a:extLst>
              <a:ext uri="{FF2B5EF4-FFF2-40B4-BE49-F238E27FC236}">
                <a16:creationId xmlns:a16="http://schemas.microsoft.com/office/drawing/2014/main" id="{502F42FC-A3F9-4599-8368-A8B7E6026A43}"/>
              </a:ext>
            </a:extLst>
          </p:cNvPr>
          <p:cNvGrpSpPr/>
          <p:nvPr/>
        </p:nvGrpSpPr>
        <p:grpSpPr>
          <a:xfrm>
            <a:off x="209550" y="742951"/>
            <a:ext cx="8750300" cy="5834065"/>
            <a:chOff x="209550" y="742951"/>
            <a:chExt cx="8750300" cy="5834065"/>
          </a:xfrm>
        </p:grpSpPr>
        <p:grpSp>
          <p:nvGrpSpPr>
            <p:cNvPr id="176132" name="Group 4">
              <a:extLst>
                <a:ext uri="{FF2B5EF4-FFF2-40B4-BE49-F238E27FC236}">
                  <a16:creationId xmlns:a16="http://schemas.microsoft.com/office/drawing/2014/main" id="{1ABF9210-4FD3-46B2-A1F2-609F1498D4EE}"/>
                </a:ext>
              </a:extLst>
            </p:cNvPr>
            <p:cNvGrpSpPr>
              <a:grpSpLocks/>
            </p:cNvGrpSpPr>
            <p:nvPr/>
          </p:nvGrpSpPr>
          <p:grpSpPr bwMode="auto">
            <a:xfrm>
              <a:off x="309687" y="825341"/>
              <a:ext cx="8549500" cy="5415686"/>
              <a:chOff x="800" y="625"/>
              <a:chExt cx="3562" cy="2993"/>
            </a:xfrm>
          </p:grpSpPr>
          <p:sp>
            <p:nvSpPr>
              <p:cNvPr id="176133" name="Line 5">
                <a:extLst>
                  <a:ext uri="{FF2B5EF4-FFF2-40B4-BE49-F238E27FC236}">
                    <a16:creationId xmlns:a16="http://schemas.microsoft.com/office/drawing/2014/main" id="{50647D52-2BFA-4B70-A229-71B30B063599}"/>
                  </a:ext>
                </a:extLst>
              </p:cNvPr>
              <p:cNvSpPr>
                <a:spLocks noChangeShapeType="1"/>
              </p:cNvSpPr>
              <p:nvPr/>
            </p:nvSpPr>
            <p:spPr bwMode="auto">
              <a:xfrm>
                <a:off x="2581" y="625"/>
                <a:ext cx="0" cy="2993"/>
              </a:xfrm>
              <a:prstGeom prst="line">
                <a:avLst/>
              </a:prstGeom>
              <a:noFill/>
              <a:ln w="1270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GB" dirty="0"/>
              </a:p>
            </p:txBody>
          </p:sp>
          <p:sp>
            <p:nvSpPr>
              <p:cNvPr id="176134" name="Line 6">
                <a:extLst>
                  <a:ext uri="{FF2B5EF4-FFF2-40B4-BE49-F238E27FC236}">
                    <a16:creationId xmlns:a16="http://schemas.microsoft.com/office/drawing/2014/main" id="{AA8DF5D1-6FE8-4A17-B52C-1A48F0DCF6DC}"/>
                  </a:ext>
                </a:extLst>
              </p:cNvPr>
              <p:cNvSpPr>
                <a:spLocks noChangeShapeType="1"/>
              </p:cNvSpPr>
              <p:nvPr/>
            </p:nvSpPr>
            <p:spPr bwMode="auto">
              <a:xfrm rot="5400000">
                <a:off x="2569" y="324"/>
                <a:ext cx="24" cy="3562"/>
              </a:xfrm>
              <a:prstGeom prst="line">
                <a:avLst/>
              </a:prstGeom>
              <a:noFill/>
              <a:ln w="1270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GB" dirty="0"/>
              </a:p>
            </p:txBody>
          </p:sp>
        </p:grpSp>
        <p:sp>
          <p:nvSpPr>
            <p:cNvPr id="176135" name="Rectangle 7">
              <a:extLst>
                <a:ext uri="{FF2B5EF4-FFF2-40B4-BE49-F238E27FC236}">
                  <a16:creationId xmlns:a16="http://schemas.microsoft.com/office/drawing/2014/main" id="{F8C7AE8B-DCC6-49DE-A6FA-4525F10BBF28}"/>
                </a:ext>
              </a:extLst>
            </p:cNvPr>
            <p:cNvSpPr>
              <a:spLocks noChangeArrowheads="1"/>
            </p:cNvSpPr>
            <p:nvPr/>
          </p:nvSpPr>
          <p:spPr bwMode="auto">
            <a:xfrm>
              <a:off x="624643" y="1683412"/>
              <a:ext cx="3384550" cy="1439862"/>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sz="4800" dirty="0"/>
                <a:t>Amiable</a:t>
              </a:r>
            </a:p>
          </p:txBody>
        </p:sp>
        <p:sp>
          <p:nvSpPr>
            <p:cNvPr id="176136" name="Rectangle 8">
              <a:extLst>
                <a:ext uri="{FF2B5EF4-FFF2-40B4-BE49-F238E27FC236}">
                  <a16:creationId xmlns:a16="http://schemas.microsoft.com/office/drawing/2014/main" id="{8011774A-091D-4E78-8A7E-7BB67CCCB12E}"/>
                </a:ext>
              </a:extLst>
            </p:cNvPr>
            <p:cNvSpPr>
              <a:spLocks noChangeArrowheads="1"/>
            </p:cNvSpPr>
            <p:nvPr/>
          </p:nvSpPr>
          <p:spPr bwMode="auto">
            <a:xfrm>
              <a:off x="5269720" y="1615450"/>
              <a:ext cx="3384550" cy="1293813"/>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sz="4800" dirty="0"/>
                <a:t>Expressive</a:t>
              </a:r>
            </a:p>
          </p:txBody>
        </p:sp>
        <p:sp>
          <p:nvSpPr>
            <p:cNvPr id="176137" name="Rectangle 9">
              <a:extLst>
                <a:ext uri="{FF2B5EF4-FFF2-40B4-BE49-F238E27FC236}">
                  <a16:creationId xmlns:a16="http://schemas.microsoft.com/office/drawing/2014/main" id="{2260E669-5DF1-417F-8317-D444384800A4}"/>
                </a:ext>
              </a:extLst>
            </p:cNvPr>
            <p:cNvSpPr>
              <a:spLocks noChangeArrowheads="1"/>
            </p:cNvSpPr>
            <p:nvPr/>
          </p:nvSpPr>
          <p:spPr bwMode="auto">
            <a:xfrm>
              <a:off x="397299" y="4470400"/>
              <a:ext cx="3384550" cy="1368425"/>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sz="4800" dirty="0"/>
                <a:t>Analyst</a:t>
              </a:r>
            </a:p>
          </p:txBody>
        </p:sp>
        <p:sp>
          <p:nvSpPr>
            <p:cNvPr id="176138" name="Rectangle 10">
              <a:extLst>
                <a:ext uri="{FF2B5EF4-FFF2-40B4-BE49-F238E27FC236}">
                  <a16:creationId xmlns:a16="http://schemas.microsoft.com/office/drawing/2014/main" id="{1ADD5331-6551-4CFE-828D-F57F617DC9E7}"/>
                </a:ext>
              </a:extLst>
            </p:cNvPr>
            <p:cNvSpPr>
              <a:spLocks noChangeArrowheads="1"/>
            </p:cNvSpPr>
            <p:nvPr/>
          </p:nvSpPr>
          <p:spPr bwMode="auto">
            <a:xfrm>
              <a:off x="5106610" y="4446626"/>
              <a:ext cx="3384550" cy="1295400"/>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sz="4800" dirty="0"/>
                <a:t>Driver</a:t>
              </a:r>
            </a:p>
          </p:txBody>
        </p:sp>
        <p:grpSp>
          <p:nvGrpSpPr>
            <p:cNvPr id="176146" name="Group 18">
              <a:extLst>
                <a:ext uri="{FF2B5EF4-FFF2-40B4-BE49-F238E27FC236}">
                  <a16:creationId xmlns:a16="http://schemas.microsoft.com/office/drawing/2014/main" id="{22B19FAF-7231-4C0C-9D3B-895C3C921FA0}"/>
                </a:ext>
              </a:extLst>
            </p:cNvPr>
            <p:cNvGrpSpPr>
              <a:grpSpLocks/>
            </p:cNvGrpSpPr>
            <p:nvPr/>
          </p:nvGrpSpPr>
          <p:grpSpPr bwMode="auto">
            <a:xfrm>
              <a:off x="209550" y="742951"/>
              <a:ext cx="8750300" cy="5834065"/>
              <a:chOff x="132" y="468"/>
              <a:chExt cx="5512" cy="3675"/>
            </a:xfrm>
          </p:grpSpPr>
          <p:sp>
            <p:nvSpPr>
              <p:cNvPr id="176140" name="Text Box 12">
                <a:extLst>
                  <a:ext uri="{FF2B5EF4-FFF2-40B4-BE49-F238E27FC236}">
                    <a16:creationId xmlns:a16="http://schemas.microsoft.com/office/drawing/2014/main" id="{B8C8BB3A-61C6-446D-8CC6-FFC99536C538}"/>
                  </a:ext>
                </a:extLst>
              </p:cNvPr>
              <p:cNvSpPr txBox="1">
                <a:spLocks noChangeArrowheads="1"/>
              </p:cNvSpPr>
              <p:nvPr/>
            </p:nvSpPr>
            <p:spPr bwMode="auto">
              <a:xfrm>
                <a:off x="132" y="2096"/>
                <a:ext cx="1205" cy="288"/>
              </a:xfrm>
              <a:prstGeom prst="rect">
                <a:avLst/>
              </a:prstGeom>
              <a:solidFill>
                <a:srgbClr val="3366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altLang="en-US" sz="2400" b="1" dirty="0">
                    <a:solidFill>
                      <a:schemeClr val="bg1"/>
                    </a:solidFill>
                    <a:latin typeface="Lucida Sans" panose="020B0602030504020204" pitchFamily="34" charset="0"/>
                  </a:rPr>
                  <a:t>Easy Going</a:t>
                </a:r>
              </a:p>
            </p:txBody>
          </p:sp>
          <p:sp>
            <p:nvSpPr>
              <p:cNvPr id="176142" name="Text Box 14">
                <a:extLst>
                  <a:ext uri="{FF2B5EF4-FFF2-40B4-BE49-F238E27FC236}">
                    <a16:creationId xmlns:a16="http://schemas.microsoft.com/office/drawing/2014/main" id="{5F890FF4-9068-4071-9992-2CEA7BD12BB7}"/>
                  </a:ext>
                </a:extLst>
              </p:cNvPr>
              <p:cNvSpPr txBox="1">
                <a:spLocks noChangeArrowheads="1"/>
              </p:cNvSpPr>
              <p:nvPr/>
            </p:nvSpPr>
            <p:spPr bwMode="auto">
              <a:xfrm>
                <a:off x="4564" y="2089"/>
                <a:ext cx="1080" cy="288"/>
              </a:xfrm>
              <a:prstGeom prst="rect">
                <a:avLst/>
              </a:prstGeom>
              <a:solidFill>
                <a:srgbClr val="FF00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altLang="en-US" sz="2400" b="1" dirty="0">
                    <a:solidFill>
                      <a:schemeClr val="bg1"/>
                    </a:solidFill>
                    <a:latin typeface="Lucida Sans" panose="020B0602030504020204" pitchFamily="34" charset="0"/>
                  </a:rPr>
                  <a:t>Dominant</a:t>
                </a:r>
              </a:p>
            </p:txBody>
          </p:sp>
          <p:sp>
            <p:nvSpPr>
              <p:cNvPr id="176144" name="Text Box 16">
                <a:extLst>
                  <a:ext uri="{FF2B5EF4-FFF2-40B4-BE49-F238E27FC236}">
                    <a16:creationId xmlns:a16="http://schemas.microsoft.com/office/drawing/2014/main" id="{8D498234-7F5F-438C-B269-7DD24F16A086}"/>
                  </a:ext>
                </a:extLst>
              </p:cNvPr>
              <p:cNvSpPr txBox="1">
                <a:spLocks noChangeArrowheads="1"/>
              </p:cNvSpPr>
              <p:nvPr/>
            </p:nvSpPr>
            <p:spPr bwMode="auto">
              <a:xfrm>
                <a:off x="2194" y="468"/>
                <a:ext cx="1388" cy="288"/>
              </a:xfrm>
              <a:prstGeom prst="rect">
                <a:avLst/>
              </a:prstGeom>
              <a:solidFill>
                <a:srgbClr val="33CC33"/>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altLang="en-US" sz="2400" b="1" dirty="0">
                    <a:solidFill>
                      <a:schemeClr val="bg1"/>
                    </a:solidFill>
                    <a:latin typeface="Lucida Sans" panose="020B0602030504020204" pitchFamily="34" charset="0"/>
                  </a:rPr>
                  <a:t>Spontaneous</a:t>
                </a:r>
              </a:p>
            </p:txBody>
          </p:sp>
          <p:sp>
            <p:nvSpPr>
              <p:cNvPr id="176145" name="Text Box 17">
                <a:extLst>
                  <a:ext uri="{FF2B5EF4-FFF2-40B4-BE49-F238E27FC236}">
                    <a16:creationId xmlns:a16="http://schemas.microsoft.com/office/drawing/2014/main" id="{ED472A09-9755-40E3-9C37-6C5BA5C92CC9}"/>
                  </a:ext>
                </a:extLst>
              </p:cNvPr>
              <p:cNvSpPr txBox="1">
                <a:spLocks noChangeArrowheads="1"/>
              </p:cNvSpPr>
              <p:nvPr/>
            </p:nvSpPr>
            <p:spPr bwMode="auto">
              <a:xfrm>
                <a:off x="2295" y="3618"/>
                <a:ext cx="1185" cy="525"/>
              </a:xfrm>
              <a:prstGeom prst="rect">
                <a:avLst/>
              </a:prstGeom>
              <a:solidFill>
                <a:srgbClr val="FF9933"/>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r>
                  <a:rPr lang="en-GB" altLang="en-US" sz="2400" b="1" dirty="0">
                    <a:solidFill>
                      <a:schemeClr val="bg1"/>
                    </a:solidFill>
                    <a:latin typeface="Lucida Sans" panose="020B0602030504020204" pitchFamily="34" charset="0"/>
                  </a:rPr>
                  <a:t>Self-controlled</a:t>
                </a:r>
              </a:p>
            </p:txBody>
          </p:sp>
        </p:grpSp>
      </p:grpSp>
      <p:sp>
        <p:nvSpPr>
          <p:cNvPr id="5" name="Freeform: Shape 4">
            <a:extLst>
              <a:ext uri="{FF2B5EF4-FFF2-40B4-BE49-F238E27FC236}">
                <a16:creationId xmlns:a16="http://schemas.microsoft.com/office/drawing/2014/main" id="{C5B6DABA-271B-46D4-9384-DA7F89E4E031}"/>
              </a:ext>
            </a:extLst>
          </p:cNvPr>
          <p:cNvSpPr/>
          <p:nvPr/>
        </p:nvSpPr>
        <p:spPr>
          <a:xfrm>
            <a:off x="959370" y="1423852"/>
            <a:ext cx="2644291" cy="1259174"/>
          </a:xfrm>
          <a:custGeom>
            <a:avLst/>
            <a:gdLst>
              <a:gd name="connsiteX0" fmla="*/ 794478 w 2188563"/>
              <a:gd name="connsiteY0" fmla="*/ 0 h 1259174"/>
              <a:gd name="connsiteX1" fmla="*/ 794478 w 2188563"/>
              <a:gd name="connsiteY1" fmla="*/ 0 h 1259174"/>
              <a:gd name="connsiteX2" fmla="*/ 1349114 w 2188563"/>
              <a:gd name="connsiteY2" fmla="*/ 29981 h 1259174"/>
              <a:gd name="connsiteX3" fmla="*/ 1469036 w 2188563"/>
              <a:gd name="connsiteY3" fmla="*/ 59961 h 1259174"/>
              <a:gd name="connsiteX4" fmla="*/ 1543986 w 2188563"/>
              <a:gd name="connsiteY4" fmla="*/ 74951 h 1259174"/>
              <a:gd name="connsiteX5" fmla="*/ 1573967 w 2188563"/>
              <a:gd name="connsiteY5" fmla="*/ 104932 h 1259174"/>
              <a:gd name="connsiteX6" fmla="*/ 1663908 w 2188563"/>
              <a:gd name="connsiteY6" fmla="*/ 134912 h 1259174"/>
              <a:gd name="connsiteX7" fmla="*/ 1708878 w 2188563"/>
              <a:gd name="connsiteY7" fmla="*/ 164892 h 1259174"/>
              <a:gd name="connsiteX8" fmla="*/ 1783829 w 2188563"/>
              <a:gd name="connsiteY8" fmla="*/ 224853 h 1259174"/>
              <a:gd name="connsiteX9" fmla="*/ 1843790 w 2188563"/>
              <a:gd name="connsiteY9" fmla="*/ 239843 h 1259174"/>
              <a:gd name="connsiteX10" fmla="*/ 1933731 w 2188563"/>
              <a:gd name="connsiteY10" fmla="*/ 284814 h 1259174"/>
              <a:gd name="connsiteX11" fmla="*/ 2038662 w 2188563"/>
              <a:gd name="connsiteY11" fmla="*/ 374755 h 1259174"/>
              <a:gd name="connsiteX12" fmla="*/ 2083632 w 2188563"/>
              <a:gd name="connsiteY12" fmla="*/ 419725 h 1259174"/>
              <a:gd name="connsiteX13" fmla="*/ 2113613 w 2188563"/>
              <a:gd name="connsiteY13" fmla="*/ 449705 h 1259174"/>
              <a:gd name="connsiteX14" fmla="*/ 2128603 w 2188563"/>
              <a:gd name="connsiteY14" fmla="*/ 494676 h 1259174"/>
              <a:gd name="connsiteX15" fmla="*/ 2158583 w 2188563"/>
              <a:gd name="connsiteY15" fmla="*/ 539646 h 1259174"/>
              <a:gd name="connsiteX16" fmla="*/ 2173573 w 2188563"/>
              <a:gd name="connsiteY16" fmla="*/ 614597 h 1259174"/>
              <a:gd name="connsiteX17" fmla="*/ 2188563 w 2188563"/>
              <a:gd name="connsiteY17" fmla="*/ 674558 h 1259174"/>
              <a:gd name="connsiteX18" fmla="*/ 2173573 w 2188563"/>
              <a:gd name="connsiteY18" fmla="*/ 959371 h 1259174"/>
              <a:gd name="connsiteX19" fmla="*/ 2113613 w 2188563"/>
              <a:gd name="connsiteY19" fmla="*/ 1049312 h 1259174"/>
              <a:gd name="connsiteX20" fmla="*/ 2008682 w 2188563"/>
              <a:gd name="connsiteY20" fmla="*/ 1139253 h 1259174"/>
              <a:gd name="connsiteX21" fmla="*/ 1918741 w 2188563"/>
              <a:gd name="connsiteY21" fmla="*/ 1169233 h 1259174"/>
              <a:gd name="connsiteX22" fmla="*/ 1708878 w 2188563"/>
              <a:gd name="connsiteY22" fmla="*/ 1199214 h 1259174"/>
              <a:gd name="connsiteX23" fmla="*/ 1618937 w 2188563"/>
              <a:gd name="connsiteY23" fmla="*/ 1229194 h 1259174"/>
              <a:gd name="connsiteX24" fmla="*/ 1499016 w 2188563"/>
              <a:gd name="connsiteY24" fmla="*/ 1259174 h 1259174"/>
              <a:gd name="connsiteX25" fmla="*/ 524655 w 2188563"/>
              <a:gd name="connsiteY25" fmla="*/ 1229194 h 1259174"/>
              <a:gd name="connsiteX26" fmla="*/ 434714 w 2188563"/>
              <a:gd name="connsiteY26" fmla="*/ 1214204 h 1259174"/>
              <a:gd name="connsiteX27" fmla="*/ 314793 w 2188563"/>
              <a:gd name="connsiteY27" fmla="*/ 1124263 h 1259174"/>
              <a:gd name="connsiteX28" fmla="*/ 179882 w 2188563"/>
              <a:gd name="connsiteY28" fmla="*/ 1049312 h 1259174"/>
              <a:gd name="connsiteX29" fmla="*/ 89941 w 2188563"/>
              <a:gd name="connsiteY29" fmla="*/ 944381 h 1259174"/>
              <a:gd name="connsiteX30" fmla="*/ 59960 w 2188563"/>
              <a:gd name="connsiteY30" fmla="*/ 914400 h 1259174"/>
              <a:gd name="connsiteX31" fmla="*/ 29980 w 2188563"/>
              <a:gd name="connsiteY31" fmla="*/ 854440 h 1259174"/>
              <a:gd name="connsiteX32" fmla="*/ 14990 w 2188563"/>
              <a:gd name="connsiteY32" fmla="*/ 794479 h 1259174"/>
              <a:gd name="connsiteX33" fmla="*/ 0 w 2188563"/>
              <a:gd name="connsiteY33" fmla="*/ 749509 h 1259174"/>
              <a:gd name="connsiteX34" fmla="*/ 14990 w 2188563"/>
              <a:gd name="connsiteY34" fmla="*/ 389745 h 1259174"/>
              <a:gd name="connsiteX35" fmla="*/ 134911 w 2188563"/>
              <a:gd name="connsiteY35" fmla="*/ 239843 h 1259174"/>
              <a:gd name="connsiteX36" fmla="*/ 179882 w 2188563"/>
              <a:gd name="connsiteY36" fmla="*/ 209863 h 1259174"/>
              <a:gd name="connsiteX37" fmla="*/ 269822 w 2188563"/>
              <a:gd name="connsiteY37" fmla="*/ 179882 h 1259174"/>
              <a:gd name="connsiteX38" fmla="*/ 569626 w 2188563"/>
              <a:gd name="connsiteY38" fmla="*/ 134912 h 1259174"/>
              <a:gd name="connsiteX39" fmla="*/ 659567 w 2188563"/>
              <a:gd name="connsiteY39" fmla="*/ 104932 h 1259174"/>
              <a:gd name="connsiteX40" fmla="*/ 704537 w 2188563"/>
              <a:gd name="connsiteY40" fmla="*/ 89941 h 1259174"/>
              <a:gd name="connsiteX41" fmla="*/ 749508 w 2188563"/>
              <a:gd name="connsiteY41" fmla="*/ 59961 h 1259174"/>
              <a:gd name="connsiteX42" fmla="*/ 839449 w 2188563"/>
              <a:gd name="connsiteY42" fmla="*/ 29981 h 1259174"/>
              <a:gd name="connsiteX43" fmla="*/ 839449 w 2188563"/>
              <a:gd name="connsiteY43" fmla="*/ 29981 h 125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188563" h="1259174">
                <a:moveTo>
                  <a:pt x="794478" y="0"/>
                </a:moveTo>
                <a:lnTo>
                  <a:pt x="794478" y="0"/>
                </a:lnTo>
                <a:lnTo>
                  <a:pt x="1349114" y="29981"/>
                </a:lnTo>
                <a:cubicBezTo>
                  <a:pt x="1426464" y="35506"/>
                  <a:pt x="1408015" y="44706"/>
                  <a:pt x="1469036" y="59961"/>
                </a:cubicBezTo>
                <a:cubicBezTo>
                  <a:pt x="1493753" y="66140"/>
                  <a:pt x="1519003" y="69954"/>
                  <a:pt x="1543986" y="74951"/>
                </a:cubicBezTo>
                <a:cubicBezTo>
                  <a:pt x="1553980" y="84945"/>
                  <a:pt x="1561326" y="98611"/>
                  <a:pt x="1573967" y="104932"/>
                </a:cubicBezTo>
                <a:cubicBezTo>
                  <a:pt x="1602233" y="119065"/>
                  <a:pt x="1663908" y="134912"/>
                  <a:pt x="1663908" y="134912"/>
                </a:cubicBezTo>
                <a:cubicBezTo>
                  <a:pt x="1678898" y="144905"/>
                  <a:pt x="1694810" y="153638"/>
                  <a:pt x="1708878" y="164892"/>
                </a:cubicBezTo>
                <a:cubicBezTo>
                  <a:pt x="1746072" y="194648"/>
                  <a:pt x="1734143" y="203559"/>
                  <a:pt x="1783829" y="224853"/>
                </a:cubicBezTo>
                <a:cubicBezTo>
                  <a:pt x="1802765" y="232969"/>
                  <a:pt x="1823803" y="234846"/>
                  <a:pt x="1843790" y="239843"/>
                </a:cubicBezTo>
                <a:cubicBezTo>
                  <a:pt x="1972666" y="325760"/>
                  <a:pt x="1809608" y="222752"/>
                  <a:pt x="1933731" y="284814"/>
                </a:cubicBezTo>
                <a:cubicBezTo>
                  <a:pt x="1979391" y="307644"/>
                  <a:pt x="2001780" y="337873"/>
                  <a:pt x="2038662" y="374755"/>
                </a:cubicBezTo>
                <a:lnTo>
                  <a:pt x="2083632" y="419725"/>
                </a:lnTo>
                <a:lnTo>
                  <a:pt x="2113613" y="449705"/>
                </a:lnTo>
                <a:cubicBezTo>
                  <a:pt x="2118610" y="464695"/>
                  <a:pt x="2121537" y="480543"/>
                  <a:pt x="2128603" y="494676"/>
                </a:cubicBezTo>
                <a:cubicBezTo>
                  <a:pt x="2136660" y="510790"/>
                  <a:pt x="2152257" y="522777"/>
                  <a:pt x="2158583" y="539646"/>
                </a:cubicBezTo>
                <a:cubicBezTo>
                  <a:pt x="2167529" y="563502"/>
                  <a:pt x="2168046" y="589725"/>
                  <a:pt x="2173573" y="614597"/>
                </a:cubicBezTo>
                <a:cubicBezTo>
                  <a:pt x="2178042" y="634709"/>
                  <a:pt x="2183566" y="654571"/>
                  <a:pt x="2188563" y="674558"/>
                </a:cubicBezTo>
                <a:cubicBezTo>
                  <a:pt x="2183566" y="769496"/>
                  <a:pt x="2192217" y="866148"/>
                  <a:pt x="2173573" y="959371"/>
                </a:cubicBezTo>
                <a:cubicBezTo>
                  <a:pt x="2166507" y="994703"/>
                  <a:pt x="2139091" y="1023834"/>
                  <a:pt x="2113613" y="1049312"/>
                </a:cubicBezTo>
                <a:cubicBezTo>
                  <a:pt x="2083896" y="1079029"/>
                  <a:pt x="2049775" y="1120990"/>
                  <a:pt x="2008682" y="1139253"/>
                </a:cubicBezTo>
                <a:cubicBezTo>
                  <a:pt x="1979804" y="1152088"/>
                  <a:pt x="1949642" y="1162612"/>
                  <a:pt x="1918741" y="1169233"/>
                </a:cubicBezTo>
                <a:cubicBezTo>
                  <a:pt x="1794477" y="1195861"/>
                  <a:pt x="1819078" y="1171664"/>
                  <a:pt x="1708878" y="1199214"/>
                </a:cubicBezTo>
                <a:cubicBezTo>
                  <a:pt x="1678220" y="1206879"/>
                  <a:pt x="1649323" y="1220512"/>
                  <a:pt x="1618937" y="1229194"/>
                </a:cubicBezTo>
                <a:cubicBezTo>
                  <a:pt x="1579318" y="1240513"/>
                  <a:pt x="1538990" y="1249181"/>
                  <a:pt x="1499016" y="1259174"/>
                </a:cubicBezTo>
                <a:lnTo>
                  <a:pt x="524655" y="1229194"/>
                </a:lnTo>
                <a:cubicBezTo>
                  <a:pt x="494288" y="1227911"/>
                  <a:pt x="461899" y="1227797"/>
                  <a:pt x="434714" y="1214204"/>
                </a:cubicBezTo>
                <a:cubicBezTo>
                  <a:pt x="390022" y="1191858"/>
                  <a:pt x="356368" y="1151980"/>
                  <a:pt x="314793" y="1124263"/>
                </a:cubicBezTo>
                <a:cubicBezTo>
                  <a:pt x="211705" y="1055537"/>
                  <a:pt x="259035" y="1075696"/>
                  <a:pt x="179882" y="1049312"/>
                </a:cubicBezTo>
                <a:cubicBezTo>
                  <a:pt x="35542" y="904972"/>
                  <a:pt x="181261" y="1058530"/>
                  <a:pt x="89941" y="944381"/>
                </a:cubicBezTo>
                <a:cubicBezTo>
                  <a:pt x="81112" y="933345"/>
                  <a:pt x="67800" y="926159"/>
                  <a:pt x="59960" y="914400"/>
                </a:cubicBezTo>
                <a:cubicBezTo>
                  <a:pt x="47565" y="895807"/>
                  <a:pt x="39973" y="874427"/>
                  <a:pt x="29980" y="854440"/>
                </a:cubicBezTo>
                <a:cubicBezTo>
                  <a:pt x="24983" y="834453"/>
                  <a:pt x="20650" y="814288"/>
                  <a:pt x="14990" y="794479"/>
                </a:cubicBezTo>
                <a:cubicBezTo>
                  <a:pt x="10649" y="779286"/>
                  <a:pt x="0" y="765310"/>
                  <a:pt x="0" y="749509"/>
                </a:cubicBezTo>
                <a:cubicBezTo>
                  <a:pt x="0" y="629484"/>
                  <a:pt x="3047" y="509175"/>
                  <a:pt x="14990" y="389745"/>
                </a:cubicBezTo>
                <a:cubicBezTo>
                  <a:pt x="25334" y="286309"/>
                  <a:pt x="54056" y="293746"/>
                  <a:pt x="134911" y="239843"/>
                </a:cubicBezTo>
                <a:cubicBezTo>
                  <a:pt x="149901" y="229850"/>
                  <a:pt x="162791" y="215560"/>
                  <a:pt x="179882" y="209863"/>
                </a:cubicBezTo>
                <a:cubicBezTo>
                  <a:pt x="209862" y="199869"/>
                  <a:pt x="238538" y="184351"/>
                  <a:pt x="269822" y="179882"/>
                </a:cubicBezTo>
                <a:cubicBezTo>
                  <a:pt x="509773" y="145604"/>
                  <a:pt x="409982" y="161519"/>
                  <a:pt x="569626" y="134912"/>
                </a:cubicBezTo>
                <a:lnTo>
                  <a:pt x="659567" y="104932"/>
                </a:lnTo>
                <a:cubicBezTo>
                  <a:pt x="674557" y="99935"/>
                  <a:pt x="691390" y="98706"/>
                  <a:pt x="704537" y="89941"/>
                </a:cubicBezTo>
                <a:cubicBezTo>
                  <a:pt x="719527" y="79948"/>
                  <a:pt x="733045" y="67278"/>
                  <a:pt x="749508" y="59961"/>
                </a:cubicBezTo>
                <a:cubicBezTo>
                  <a:pt x="778386" y="47126"/>
                  <a:pt x="839449" y="29981"/>
                  <a:pt x="839449" y="29981"/>
                </a:cubicBezTo>
                <a:lnTo>
                  <a:pt x="839449" y="29981"/>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itle 1">
            <a:extLst>
              <a:ext uri="{FF2B5EF4-FFF2-40B4-BE49-F238E27FC236}">
                <a16:creationId xmlns:a16="http://schemas.microsoft.com/office/drawing/2014/main" id="{27D56B1B-958F-41C4-82A4-F5A142F61D74}"/>
              </a:ext>
            </a:extLst>
          </p:cNvPr>
          <p:cNvSpPr>
            <a:spLocks noGrp="1"/>
          </p:cNvSpPr>
          <p:nvPr>
            <p:ph type="title"/>
          </p:nvPr>
        </p:nvSpPr>
        <p:spPr>
          <a:xfrm>
            <a:off x="1297176" y="0"/>
            <a:ext cx="6561287" cy="800100"/>
          </a:xfrm>
        </p:spPr>
        <p:txBody>
          <a:bodyPr/>
          <a:lstStyle/>
          <a:p>
            <a:r>
              <a:rPr lang="en-GB" sz="2800" dirty="0">
                <a:solidFill>
                  <a:srgbClr val="0070C0"/>
                </a:solidFill>
              </a:rPr>
              <a:t>Behavioural Styles</a:t>
            </a:r>
          </a:p>
        </p:txBody>
      </p:sp>
    </p:spTree>
    <p:extLst>
      <p:ext uri="{BB962C8B-B14F-4D97-AF65-F5344CB8AC3E}">
        <p14:creationId xmlns:p14="http://schemas.microsoft.com/office/powerpoint/2010/main" val="10332993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http://4.bp.blogspot.com/-NwZKLMjkNCQ/TknnhLe1foI/AAAAAAAAHF8/zVKXLpd5xoA/s1600/business+handshake+3d+character+stock+photo.jpg">
            <a:extLst>
              <a:ext uri="{FF2B5EF4-FFF2-40B4-BE49-F238E27FC236}">
                <a16:creationId xmlns:a16="http://schemas.microsoft.com/office/drawing/2014/main" id="{62BED123-1581-44B3-A30A-C56F63E89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930" y="835026"/>
            <a:ext cx="2069869" cy="216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7" name="Rectangle 7">
            <a:extLst>
              <a:ext uri="{FF2B5EF4-FFF2-40B4-BE49-F238E27FC236}">
                <a16:creationId xmlns:a16="http://schemas.microsoft.com/office/drawing/2014/main" id="{46C93312-6ECE-4EF1-A5C6-36F897220290}"/>
              </a:ext>
            </a:extLst>
          </p:cNvPr>
          <p:cNvSpPr>
            <a:spLocks noGrp="1" noChangeArrowheads="1"/>
          </p:cNvSpPr>
          <p:nvPr>
            <p:ph type="body" idx="1"/>
          </p:nvPr>
        </p:nvSpPr>
        <p:spPr/>
        <p:txBody>
          <a:bodyPr>
            <a:normAutofit/>
          </a:bodyPr>
          <a:lstStyle/>
          <a:p>
            <a:r>
              <a:rPr lang="en-GB" altLang="en-US" sz="2000" dirty="0"/>
              <a:t>Characteristics</a:t>
            </a:r>
          </a:p>
          <a:p>
            <a:pPr lvl="1"/>
            <a:r>
              <a:rPr lang="en-GB" altLang="en-US" sz="2000" dirty="0"/>
              <a:t>Conforming, unrushed and easy going</a:t>
            </a:r>
          </a:p>
          <a:p>
            <a:pPr lvl="1"/>
            <a:r>
              <a:rPr lang="en-GB" altLang="en-US" sz="2000" dirty="0"/>
              <a:t>Seeks appreciation between others</a:t>
            </a:r>
          </a:p>
          <a:p>
            <a:pPr lvl="1"/>
            <a:r>
              <a:rPr lang="en-GB" altLang="en-US" sz="2000" dirty="0"/>
              <a:t>Dislikes insensitivity and impatience </a:t>
            </a:r>
          </a:p>
          <a:p>
            <a:pPr lvl="1"/>
            <a:r>
              <a:rPr lang="en-US" altLang="en-US" sz="2000" dirty="0"/>
              <a:t>Places high value on personal relationships, feelings, human interactions and affiliation with others. </a:t>
            </a:r>
          </a:p>
          <a:p>
            <a:r>
              <a:rPr lang="en-US" altLang="en-US" sz="2000" dirty="0"/>
              <a:t>May be perceived as:</a:t>
            </a:r>
          </a:p>
          <a:p>
            <a:pPr lvl="1"/>
            <a:r>
              <a:rPr lang="en-US" altLang="en-US" sz="2000" dirty="0"/>
              <a:t>warm and sensitive to the feelings of others. </a:t>
            </a:r>
          </a:p>
          <a:p>
            <a:pPr lvl="1"/>
            <a:r>
              <a:rPr lang="en-US" altLang="en-US" sz="2000" dirty="0"/>
              <a:t>perceptive, able to assess a situation in terms of the human emotions </a:t>
            </a:r>
          </a:p>
          <a:p>
            <a:pPr lvl="1"/>
            <a:r>
              <a:rPr lang="en-US" altLang="en-US" sz="2000" dirty="0"/>
              <a:t>a loyal and supportive friend.</a:t>
            </a:r>
          </a:p>
          <a:p>
            <a:pPr lvl="1"/>
            <a:r>
              <a:rPr lang="en-GB" altLang="en-US" sz="2000" dirty="0"/>
              <a:t>too emotional, sentimental and too easily swayed by others. </a:t>
            </a:r>
          </a:p>
        </p:txBody>
      </p:sp>
      <p:sp>
        <p:nvSpPr>
          <p:cNvPr id="7" name="Title 1">
            <a:extLst>
              <a:ext uri="{FF2B5EF4-FFF2-40B4-BE49-F238E27FC236}">
                <a16:creationId xmlns:a16="http://schemas.microsoft.com/office/drawing/2014/main" id="{27D56B1B-958F-41C4-82A4-F5A142F61D74}"/>
              </a:ext>
            </a:extLst>
          </p:cNvPr>
          <p:cNvSpPr>
            <a:spLocks noGrp="1"/>
          </p:cNvSpPr>
          <p:nvPr>
            <p:ph type="title"/>
          </p:nvPr>
        </p:nvSpPr>
        <p:spPr>
          <a:xfrm>
            <a:off x="1297176" y="0"/>
            <a:ext cx="6561287" cy="800100"/>
          </a:xfrm>
        </p:spPr>
        <p:txBody>
          <a:bodyPr/>
          <a:lstStyle/>
          <a:p>
            <a:r>
              <a:rPr lang="en-GB" sz="2800" dirty="0" smtClean="0">
                <a:solidFill>
                  <a:srgbClr val="0070C0"/>
                </a:solidFill>
              </a:rPr>
              <a:t>Amiable (</a:t>
            </a:r>
            <a:r>
              <a:rPr lang="en-GB" sz="2800" dirty="0" err="1" smtClean="0">
                <a:solidFill>
                  <a:srgbClr val="0070C0"/>
                </a:solidFill>
              </a:rPr>
              <a:t>Relationality</a:t>
            </a:r>
            <a:r>
              <a:rPr lang="en-GB" sz="2800" dirty="0" smtClean="0">
                <a:solidFill>
                  <a:srgbClr val="0070C0"/>
                </a:solidFill>
              </a:rPr>
              <a:t>)</a:t>
            </a:r>
            <a:endParaRPr lang="en-GB" sz="2800" dirty="0">
              <a:solidFill>
                <a:srgbClr val="0070C0"/>
              </a:solidFill>
            </a:endParaRPr>
          </a:p>
        </p:txBody>
      </p:sp>
    </p:spTree>
    <p:extLst>
      <p:ext uri="{BB962C8B-B14F-4D97-AF65-F5344CB8AC3E}">
        <p14:creationId xmlns:p14="http://schemas.microsoft.com/office/powerpoint/2010/main" val="125168361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51913A-5214-4EC3-AEEE-343EEE635666}"/>
              </a:ext>
            </a:extLst>
          </p:cNvPr>
          <p:cNvSpPr>
            <a:spLocks noGrp="1"/>
          </p:cNvSpPr>
          <p:nvPr>
            <p:ph idx="1"/>
          </p:nvPr>
        </p:nvSpPr>
        <p:spPr>
          <a:xfrm>
            <a:off x="457200" y="931863"/>
            <a:ext cx="8229600" cy="3214835"/>
          </a:xfrm>
        </p:spPr>
        <p:txBody>
          <a:bodyPr>
            <a:normAutofit/>
          </a:bodyPr>
          <a:lstStyle/>
          <a:p>
            <a:r>
              <a:rPr lang="en-GB" sz="2000" dirty="0"/>
              <a:t>Good at:</a:t>
            </a:r>
          </a:p>
          <a:p>
            <a:pPr lvl="1"/>
            <a:r>
              <a:rPr lang="en-GB" sz="2000" dirty="0"/>
              <a:t>Helping others</a:t>
            </a:r>
          </a:p>
          <a:p>
            <a:pPr lvl="1"/>
            <a:r>
              <a:rPr lang="en-GB" sz="2000" dirty="0"/>
              <a:t>Listening</a:t>
            </a:r>
          </a:p>
          <a:p>
            <a:pPr lvl="1"/>
            <a:r>
              <a:rPr lang="en-GB" sz="2000" dirty="0"/>
              <a:t>Flexible working with others</a:t>
            </a:r>
          </a:p>
          <a:p>
            <a:pPr lvl="1"/>
            <a:r>
              <a:rPr lang="en-GB" altLang="en-US" sz="2000" dirty="0"/>
              <a:t>Learning from past events</a:t>
            </a:r>
          </a:p>
          <a:p>
            <a:pPr lvl="1"/>
            <a:r>
              <a:rPr lang="en-GB" altLang="en-US" sz="2000" dirty="0"/>
              <a:t>Loyalty and stickability</a:t>
            </a:r>
          </a:p>
          <a:p>
            <a:pPr lvl="1"/>
            <a:r>
              <a:rPr lang="en-GB" altLang="en-US" sz="2000" dirty="0"/>
              <a:t>Bringing fun and building team spirit</a:t>
            </a:r>
          </a:p>
        </p:txBody>
      </p:sp>
      <p:sp>
        <p:nvSpPr>
          <p:cNvPr id="5" name="Title 1">
            <a:extLst>
              <a:ext uri="{FF2B5EF4-FFF2-40B4-BE49-F238E27FC236}">
                <a16:creationId xmlns:a16="http://schemas.microsoft.com/office/drawing/2014/main" id="{27D56B1B-958F-41C4-82A4-F5A142F61D74}"/>
              </a:ext>
            </a:extLst>
          </p:cNvPr>
          <p:cNvSpPr>
            <a:spLocks noGrp="1"/>
          </p:cNvSpPr>
          <p:nvPr>
            <p:ph type="title"/>
          </p:nvPr>
        </p:nvSpPr>
        <p:spPr>
          <a:xfrm>
            <a:off x="1297176" y="0"/>
            <a:ext cx="6561287" cy="800100"/>
          </a:xfrm>
        </p:spPr>
        <p:txBody>
          <a:bodyPr/>
          <a:lstStyle/>
          <a:p>
            <a:r>
              <a:rPr lang="en-GB" sz="2800" dirty="0" smtClean="0">
                <a:solidFill>
                  <a:srgbClr val="0070C0"/>
                </a:solidFill>
              </a:rPr>
              <a:t>Amiable (</a:t>
            </a:r>
            <a:r>
              <a:rPr lang="en-GB" sz="2800" dirty="0" err="1" smtClean="0">
                <a:solidFill>
                  <a:srgbClr val="0070C0"/>
                </a:solidFill>
              </a:rPr>
              <a:t>Relationality</a:t>
            </a:r>
            <a:r>
              <a:rPr lang="en-GB" sz="2800" dirty="0" smtClean="0">
                <a:solidFill>
                  <a:srgbClr val="0070C0"/>
                </a:solidFill>
              </a:rPr>
              <a:t>)</a:t>
            </a:r>
            <a:endParaRPr lang="en-GB" sz="2800" dirty="0">
              <a:solidFill>
                <a:srgbClr val="0070C0"/>
              </a:solidFill>
            </a:endParaRPr>
          </a:p>
        </p:txBody>
      </p:sp>
    </p:spTree>
    <p:extLst>
      <p:ext uri="{BB962C8B-B14F-4D97-AF65-F5344CB8AC3E}">
        <p14:creationId xmlns:p14="http://schemas.microsoft.com/office/powerpoint/2010/main" val="272517706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a:extLst>
              <a:ext uri="{FF2B5EF4-FFF2-40B4-BE49-F238E27FC236}">
                <a16:creationId xmlns:a16="http://schemas.microsoft.com/office/drawing/2014/main" id="{2776273B-57E3-4ECE-A62C-5A58619E112F}"/>
              </a:ext>
            </a:extLst>
          </p:cNvPr>
          <p:cNvSpPr>
            <a:spLocks noChangeArrowheads="1"/>
          </p:cNvSpPr>
          <p:nvPr/>
        </p:nvSpPr>
        <p:spPr bwMode="auto">
          <a:xfrm>
            <a:off x="76200" y="6524625"/>
            <a:ext cx="3566683" cy="335989"/>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kumimoji="1" lang="en-GB" altLang="en-US" sz="1600" i="1" dirty="0">
                <a:solidFill>
                  <a:schemeClr val="bg1"/>
                </a:solidFill>
                <a:latin typeface="Comic Sans MS" panose="030F0702030302020204" pitchFamily="66" charset="0"/>
              </a:rPr>
              <a:t>Reference to Merrill &amp; Reid (1999)</a:t>
            </a:r>
          </a:p>
        </p:txBody>
      </p:sp>
      <p:grpSp>
        <p:nvGrpSpPr>
          <p:cNvPr id="2" name="Group 1">
            <a:extLst>
              <a:ext uri="{FF2B5EF4-FFF2-40B4-BE49-F238E27FC236}">
                <a16:creationId xmlns:a16="http://schemas.microsoft.com/office/drawing/2014/main" id="{502F42FC-A3F9-4599-8368-A8B7E6026A43}"/>
              </a:ext>
            </a:extLst>
          </p:cNvPr>
          <p:cNvGrpSpPr/>
          <p:nvPr/>
        </p:nvGrpSpPr>
        <p:grpSpPr>
          <a:xfrm>
            <a:off x="209550" y="742951"/>
            <a:ext cx="8750300" cy="5834065"/>
            <a:chOff x="209550" y="742951"/>
            <a:chExt cx="8750300" cy="5834065"/>
          </a:xfrm>
        </p:grpSpPr>
        <p:grpSp>
          <p:nvGrpSpPr>
            <p:cNvPr id="176132" name="Group 4">
              <a:extLst>
                <a:ext uri="{FF2B5EF4-FFF2-40B4-BE49-F238E27FC236}">
                  <a16:creationId xmlns:a16="http://schemas.microsoft.com/office/drawing/2014/main" id="{1ABF9210-4FD3-46B2-A1F2-609F1498D4EE}"/>
                </a:ext>
              </a:extLst>
            </p:cNvPr>
            <p:cNvGrpSpPr>
              <a:grpSpLocks/>
            </p:cNvGrpSpPr>
            <p:nvPr/>
          </p:nvGrpSpPr>
          <p:grpSpPr bwMode="auto">
            <a:xfrm>
              <a:off x="309687" y="825341"/>
              <a:ext cx="8549500" cy="5415686"/>
              <a:chOff x="800" y="625"/>
              <a:chExt cx="3562" cy="2993"/>
            </a:xfrm>
          </p:grpSpPr>
          <p:sp>
            <p:nvSpPr>
              <p:cNvPr id="176133" name="Line 5">
                <a:extLst>
                  <a:ext uri="{FF2B5EF4-FFF2-40B4-BE49-F238E27FC236}">
                    <a16:creationId xmlns:a16="http://schemas.microsoft.com/office/drawing/2014/main" id="{50647D52-2BFA-4B70-A229-71B30B063599}"/>
                  </a:ext>
                </a:extLst>
              </p:cNvPr>
              <p:cNvSpPr>
                <a:spLocks noChangeShapeType="1"/>
              </p:cNvSpPr>
              <p:nvPr/>
            </p:nvSpPr>
            <p:spPr bwMode="auto">
              <a:xfrm>
                <a:off x="2581" y="625"/>
                <a:ext cx="0" cy="2993"/>
              </a:xfrm>
              <a:prstGeom prst="line">
                <a:avLst/>
              </a:prstGeom>
              <a:noFill/>
              <a:ln w="1270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GB" dirty="0"/>
              </a:p>
            </p:txBody>
          </p:sp>
          <p:sp>
            <p:nvSpPr>
              <p:cNvPr id="176134" name="Line 6">
                <a:extLst>
                  <a:ext uri="{FF2B5EF4-FFF2-40B4-BE49-F238E27FC236}">
                    <a16:creationId xmlns:a16="http://schemas.microsoft.com/office/drawing/2014/main" id="{AA8DF5D1-6FE8-4A17-B52C-1A48F0DCF6DC}"/>
                  </a:ext>
                </a:extLst>
              </p:cNvPr>
              <p:cNvSpPr>
                <a:spLocks noChangeShapeType="1"/>
              </p:cNvSpPr>
              <p:nvPr/>
            </p:nvSpPr>
            <p:spPr bwMode="auto">
              <a:xfrm rot="5400000">
                <a:off x="2569" y="324"/>
                <a:ext cx="24" cy="3562"/>
              </a:xfrm>
              <a:prstGeom prst="line">
                <a:avLst/>
              </a:prstGeom>
              <a:noFill/>
              <a:ln w="1270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GB" dirty="0"/>
              </a:p>
            </p:txBody>
          </p:sp>
        </p:grpSp>
        <p:sp>
          <p:nvSpPr>
            <p:cNvPr id="176135" name="Rectangle 7">
              <a:extLst>
                <a:ext uri="{FF2B5EF4-FFF2-40B4-BE49-F238E27FC236}">
                  <a16:creationId xmlns:a16="http://schemas.microsoft.com/office/drawing/2014/main" id="{F8C7AE8B-DCC6-49DE-A6FA-4525F10BBF28}"/>
                </a:ext>
              </a:extLst>
            </p:cNvPr>
            <p:cNvSpPr>
              <a:spLocks noChangeArrowheads="1"/>
            </p:cNvSpPr>
            <p:nvPr/>
          </p:nvSpPr>
          <p:spPr bwMode="auto">
            <a:xfrm>
              <a:off x="624643" y="1683412"/>
              <a:ext cx="3384550" cy="1439862"/>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sz="4800" dirty="0"/>
                <a:t>Amiable</a:t>
              </a:r>
            </a:p>
          </p:txBody>
        </p:sp>
        <p:sp>
          <p:nvSpPr>
            <p:cNvPr id="176136" name="Rectangle 8">
              <a:extLst>
                <a:ext uri="{FF2B5EF4-FFF2-40B4-BE49-F238E27FC236}">
                  <a16:creationId xmlns:a16="http://schemas.microsoft.com/office/drawing/2014/main" id="{8011774A-091D-4E78-8A7E-7BB67CCCB12E}"/>
                </a:ext>
              </a:extLst>
            </p:cNvPr>
            <p:cNvSpPr>
              <a:spLocks noChangeArrowheads="1"/>
            </p:cNvSpPr>
            <p:nvPr/>
          </p:nvSpPr>
          <p:spPr bwMode="auto">
            <a:xfrm>
              <a:off x="5269720" y="1615450"/>
              <a:ext cx="3384550" cy="1293813"/>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sz="4800" dirty="0"/>
                <a:t>Expressive</a:t>
              </a:r>
            </a:p>
          </p:txBody>
        </p:sp>
        <p:sp>
          <p:nvSpPr>
            <p:cNvPr id="176137" name="Rectangle 9">
              <a:extLst>
                <a:ext uri="{FF2B5EF4-FFF2-40B4-BE49-F238E27FC236}">
                  <a16:creationId xmlns:a16="http://schemas.microsoft.com/office/drawing/2014/main" id="{2260E669-5DF1-417F-8317-D444384800A4}"/>
                </a:ext>
              </a:extLst>
            </p:cNvPr>
            <p:cNvSpPr>
              <a:spLocks noChangeArrowheads="1"/>
            </p:cNvSpPr>
            <p:nvPr/>
          </p:nvSpPr>
          <p:spPr bwMode="auto">
            <a:xfrm>
              <a:off x="397299" y="4470400"/>
              <a:ext cx="3384550" cy="1368425"/>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sz="4800" dirty="0"/>
                <a:t>Analyst</a:t>
              </a:r>
            </a:p>
          </p:txBody>
        </p:sp>
        <p:sp>
          <p:nvSpPr>
            <p:cNvPr id="176138" name="Rectangle 10">
              <a:extLst>
                <a:ext uri="{FF2B5EF4-FFF2-40B4-BE49-F238E27FC236}">
                  <a16:creationId xmlns:a16="http://schemas.microsoft.com/office/drawing/2014/main" id="{1ADD5331-6551-4CFE-828D-F57F617DC9E7}"/>
                </a:ext>
              </a:extLst>
            </p:cNvPr>
            <p:cNvSpPr>
              <a:spLocks noChangeArrowheads="1"/>
            </p:cNvSpPr>
            <p:nvPr/>
          </p:nvSpPr>
          <p:spPr bwMode="auto">
            <a:xfrm>
              <a:off x="5106610" y="4446626"/>
              <a:ext cx="3384550" cy="1295400"/>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sz="4800" dirty="0"/>
                <a:t>Driver</a:t>
              </a:r>
            </a:p>
          </p:txBody>
        </p:sp>
        <p:grpSp>
          <p:nvGrpSpPr>
            <p:cNvPr id="176146" name="Group 18">
              <a:extLst>
                <a:ext uri="{FF2B5EF4-FFF2-40B4-BE49-F238E27FC236}">
                  <a16:creationId xmlns:a16="http://schemas.microsoft.com/office/drawing/2014/main" id="{22B19FAF-7231-4C0C-9D3B-895C3C921FA0}"/>
                </a:ext>
              </a:extLst>
            </p:cNvPr>
            <p:cNvGrpSpPr>
              <a:grpSpLocks/>
            </p:cNvGrpSpPr>
            <p:nvPr/>
          </p:nvGrpSpPr>
          <p:grpSpPr bwMode="auto">
            <a:xfrm>
              <a:off x="209550" y="742951"/>
              <a:ext cx="8750300" cy="5834065"/>
              <a:chOff x="132" y="468"/>
              <a:chExt cx="5512" cy="3675"/>
            </a:xfrm>
          </p:grpSpPr>
          <p:sp>
            <p:nvSpPr>
              <p:cNvPr id="176140" name="Text Box 12">
                <a:extLst>
                  <a:ext uri="{FF2B5EF4-FFF2-40B4-BE49-F238E27FC236}">
                    <a16:creationId xmlns:a16="http://schemas.microsoft.com/office/drawing/2014/main" id="{B8C8BB3A-61C6-446D-8CC6-FFC99536C538}"/>
                  </a:ext>
                </a:extLst>
              </p:cNvPr>
              <p:cNvSpPr txBox="1">
                <a:spLocks noChangeArrowheads="1"/>
              </p:cNvSpPr>
              <p:nvPr/>
            </p:nvSpPr>
            <p:spPr bwMode="auto">
              <a:xfrm>
                <a:off x="132" y="2096"/>
                <a:ext cx="1205" cy="288"/>
              </a:xfrm>
              <a:prstGeom prst="rect">
                <a:avLst/>
              </a:prstGeom>
              <a:solidFill>
                <a:srgbClr val="3366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altLang="en-US" sz="2400" b="1" dirty="0">
                    <a:solidFill>
                      <a:schemeClr val="bg1"/>
                    </a:solidFill>
                    <a:latin typeface="Lucida Sans" panose="020B0602030504020204" pitchFamily="34" charset="0"/>
                  </a:rPr>
                  <a:t>Easy Going</a:t>
                </a:r>
              </a:p>
            </p:txBody>
          </p:sp>
          <p:sp>
            <p:nvSpPr>
              <p:cNvPr id="176142" name="Text Box 14">
                <a:extLst>
                  <a:ext uri="{FF2B5EF4-FFF2-40B4-BE49-F238E27FC236}">
                    <a16:creationId xmlns:a16="http://schemas.microsoft.com/office/drawing/2014/main" id="{5F890FF4-9068-4071-9992-2CEA7BD12BB7}"/>
                  </a:ext>
                </a:extLst>
              </p:cNvPr>
              <p:cNvSpPr txBox="1">
                <a:spLocks noChangeArrowheads="1"/>
              </p:cNvSpPr>
              <p:nvPr/>
            </p:nvSpPr>
            <p:spPr bwMode="auto">
              <a:xfrm>
                <a:off x="4564" y="2089"/>
                <a:ext cx="1080" cy="288"/>
              </a:xfrm>
              <a:prstGeom prst="rect">
                <a:avLst/>
              </a:prstGeom>
              <a:solidFill>
                <a:srgbClr val="FF00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altLang="en-US" sz="2400" b="1" dirty="0">
                    <a:solidFill>
                      <a:schemeClr val="bg1"/>
                    </a:solidFill>
                    <a:latin typeface="Lucida Sans" panose="020B0602030504020204" pitchFamily="34" charset="0"/>
                  </a:rPr>
                  <a:t>Dominant</a:t>
                </a:r>
              </a:p>
            </p:txBody>
          </p:sp>
          <p:sp>
            <p:nvSpPr>
              <p:cNvPr id="176144" name="Text Box 16">
                <a:extLst>
                  <a:ext uri="{FF2B5EF4-FFF2-40B4-BE49-F238E27FC236}">
                    <a16:creationId xmlns:a16="http://schemas.microsoft.com/office/drawing/2014/main" id="{8D498234-7F5F-438C-B269-7DD24F16A086}"/>
                  </a:ext>
                </a:extLst>
              </p:cNvPr>
              <p:cNvSpPr txBox="1">
                <a:spLocks noChangeArrowheads="1"/>
              </p:cNvSpPr>
              <p:nvPr/>
            </p:nvSpPr>
            <p:spPr bwMode="auto">
              <a:xfrm>
                <a:off x="2194" y="468"/>
                <a:ext cx="1388" cy="288"/>
              </a:xfrm>
              <a:prstGeom prst="rect">
                <a:avLst/>
              </a:prstGeom>
              <a:solidFill>
                <a:srgbClr val="33CC33"/>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altLang="en-US" sz="2400" b="1" dirty="0">
                    <a:solidFill>
                      <a:schemeClr val="bg1"/>
                    </a:solidFill>
                    <a:latin typeface="Lucida Sans" panose="020B0602030504020204" pitchFamily="34" charset="0"/>
                  </a:rPr>
                  <a:t>Spontaneous</a:t>
                </a:r>
              </a:p>
            </p:txBody>
          </p:sp>
          <p:sp>
            <p:nvSpPr>
              <p:cNvPr id="176145" name="Text Box 17">
                <a:extLst>
                  <a:ext uri="{FF2B5EF4-FFF2-40B4-BE49-F238E27FC236}">
                    <a16:creationId xmlns:a16="http://schemas.microsoft.com/office/drawing/2014/main" id="{ED472A09-9755-40E3-9C37-6C5BA5C92CC9}"/>
                  </a:ext>
                </a:extLst>
              </p:cNvPr>
              <p:cNvSpPr txBox="1">
                <a:spLocks noChangeArrowheads="1"/>
              </p:cNvSpPr>
              <p:nvPr/>
            </p:nvSpPr>
            <p:spPr bwMode="auto">
              <a:xfrm>
                <a:off x="2295" y="3618"/>
                <a:ext cx="1185" cy="525"/>
              </a:xfrm>
              <a:prstGeom prst="rect">
                <a:avLst/>
              </a:prstGeom>
              <a:solidFill>
                <a:srgbClr val="FF9933"/>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r>
                  <a:rPr lang="en-GB" altLang="en-US" sz="2400" b="1" dirty="0">
                    <a:solidFill>
                      <a:schemeClr val="bg1"/>
                    </a:solidFill>
                    <a:latin typeface="Lucida Sans" panose="020B0602030504020204" pitchFamily="34" charset="0"/>
                  </a:rPr>
                  <a:t>Self-controlled</a:t>
                </a:r>
              </a:p>
            </p:txBody>
          </p:sp>
        </p:grpSp>
      </p:grpSp>
      <p:sp>
        <p:nvSpPr>
          <p:cNvPr id="5" name="Freeform: Shape 4">
            <a:extLst>
              <a:ext uri="{FF2B5EF4-FFF2-40B4-BE49-F238E27FC236}">
                <a16:creationId xmlns:a16="http://schemas.microsoft.com/office/drawing/2014/main" id="{C5B6DABA-271B-46D4-9384-DA7F89E4E031}"/>
              </a:ext>
            </a:extLst>
          </p:cNvPr>
          <p:cNvSpPr/>
          <p:nvPr/>
        </p:nvSpPr>
        <p:spPr>
          <a:xfrm>
            <a:off x="5387026" y="1423852"/>
            <a:ext cx="3267244" cy="1259174"/>
          </a:xfrm>
          <a:custGeom>
            <a:avLst/>
            <a:gdLst>
              <a:gd name="connsiteX0" fmla="*/ 794478 w 2188563"/>
              <a:gd name="connsiteY0" fmla="*/ 0 h 1259174"/>
              <a:gd name="connsiteX1" fmla="*/ 794478 w 2188563"/>
              <a:gd name="connsiteY1" fmla="*/ 0 h 1259174"/>
              <a:gd name="connsiteX2" fmla="*/ 1349114 w 2188563"/>
              <a:gd name="connsiteY2" fmla="*/ 29981 h 1259174"/>
              <a:gd name="connsiteX3" fmla="*/ 1469036 w 2188563"/>
              <a:gd name="connsiteY3" fmla="*/ 59961 h 1259174"/>
              <a:gd name="connsiteX4" fmla="*/ 1543986 w 2188563"/>
              <a:gd name="connsiteY4" fmla="*/ 74951 h 1259174"/>
              <a:gd name="connsiteX5" fmla="*/ 1573967 w 2188563"/>
              <a:gd name="connsiteY5" fmla="*/ 104932 h 1259174"/>
              <a:gd name="connsiteX6" fmla="*/ 1663908 w 2188563"/>
              <a:gd name="connsiteY6" fmla="*/ 134912 h 1259174"/>
              <a:gd name="connsiteX7" fmla="*/ 1708878 w 2188563"/>
              <a:gd name="connsiteY7" fmla="*/ 164892 h 1259174"/>
              <a:gd name="connsiteX8" fmla="*/ 1783829 w 2188563"/>
              <a:gd name="connsiteY8" fmla="*/ 224853 h 1259174"/>
              <a:gd name="connsiteX9" fmla="*/ 1843790 w 2188563"/>
              <a:gd name="connsiteY9" fmla="*/ 239843 h 1259174"/>
              <a:gd name="connsiteX10" fmla="*/ 1933731 w 2188563"/>
              <a:gd name="connsiteY10" fmla="*/ 284814 h 1259174"/>
              <a:gd name="connsiteX11" fmla="*/ 2038662 w 2188563"/>
              <a:gd name="connsiteY11" fmla="*/ 374755 h 1259174"/>
              <a:gd name="connsiteX12" fmla="*/ 2083632 w 2188563"/>
              <a:gd name="connsiteY12" fmla="*/ 419725 h 1259174"/>
              <a:gd name="connsiteX13" fmla="*/ 2113613 w 2188563"/>
              <a:gd name="connsiteY13" fmla="*/ 449705 h 1259174"/>
              <a:gd name="connsiteX14" fmla="*/ 2128603 w 2188563"/>
              <a:gd name="connsiteY14" fmla="*/ 494676 h 1259174"/>
              <a:gd name="connsiteX15" fmla="*/ 2158583 w 2188563"/>
              <a:gd name="connsiteY15" fmla="*/ 539646 h 1259174"/>
              <a:gd name="connsiteX16" fmla="*/ 2173573 w 2188563"/>
              <a:gd name="connsiteY16" fmla="*/ 614597 h 1259174"/>
              <a:gd name="connsiteX17" fmla="*/ 2188563 w 2188563"/>
              <a:gd name="connsiteY17" fmla="*/ 674558 h 1259174"/>
              <a:gd name="connsiteX18" fmla="*/ 2173573 w 2188563"/>
              <a:gd name="connsiteY18" fmla="*/ 959371 h 1259174"/>
              <a:gd name="connsiteX19" fmla="*/ 2113613 w 2188563"/>
              <a:gd name="connsiteY19" fmla="*/ 1049312 h 1259174"/>
              <a:gd name="connsiteX20" fmla="*/ 2008682 w 2188563"/>
              <a:gd name="connsiteY20" fmla="*/ 1139253 h 1259174"/>
              <a:gd name="connsiteX21" fmla="*/ 1918741 w 2188563"/>
              <a:gd name="connsiteY21" fmla="*/ 1169233 h 1259174"/>
              <a:gd name="connsiteX22" fmla="*/ 1708878 w 2188563"/>
              <a:gd name="connsiteY22" fmla="*/ 1199214 h 1259174"/>
              <a:gd name="connsiteX23" fmla="*/ 1618937 w 2188563"/>
              <a:gd name="connsiteY23" fmla="*/ 1229194 h 1259174"/>
              <a:gd name="connsiteX24" fmla="*/ 1499016 w 2188563"/>
              <a:gd name="connsiteY24" fmla="*/ 1259174 h 1259174"/>
              <a:gd name="connsiteX25" fmla="*/ 524655 w 2188563"/>
              <a:gd name="connsiteY25" fmla="*/ 1229194 h 1259174"/>
              <a:gd name="connsiteX26" fmla="*/ 434714 w 2188563"/>
              <a:gd name="connsiteY26" fmla="*/ 1214204 h 1259174"/>
              <a:gd name="connsiteX27" fmla="*/ 314793 w 2188563"/>
              <a:gd name="connsiteY27" fmla="*/ 1124263 h 1259174"/>
              <a:gd name="connsiteX28" fmla="*/ 179882 w 2188563"/>
              <a:gd name="connsiteY28" fmla="*/ 1049312 h 1259174"/>
              <a:gd name="connsiteX29" fmla="*/ 89941 w 2188563"/>
              <a:gd name="connsiteY29" fmla="*/ 944381 h 1259174"/>
              <a:gd name="connsiteX30" fmla="*/ 59960 w 2188563"/>
              <a:gd name="connsiteY30" fmla="*/ 914400 h 1259174"/>
              <a:gd name="connsiteX31" fmla="*/ 29980 w 2188563"/>
              <a:gd name="connsiteY31" fmla="*/ 854440 h 1259174"/>
              <a:gd name="connsiteX32" fmla="*/ 14990 w 2188563"/>
              <a:gd name="connsiteY32" fmla="*/ 794479 h 1259174"/>
              <a:gd name="connsiteX33" fmla="*/ 0 w 2188563"/>
              <a:gd name="connsiteY33" fmla="*/ 749509 h 1259174"/>
              <a:gd name="connsiteX34" fmla="*/ 14990 w 2188563"/>
              <a:gd name="connsiteY34" fmla="*/ 389745 h 1259174"/>
              <a:gd name="connsiteX35" fmla="*/ 134911 w 2188563"/>
              <a:gd name="connsiteY35" fmla="*/ 239843 h 1259174"/>
              <a:gd name="connsiteX36" fmla="*/ 179882 w 2188563"/>
              <a:gd name="connsiteY36" fmla="*/ 209863 h 1259174"/>
              <a:gd name="connsiteX37" fmla="*/ 269822 w 2188563"/>
              <a:gd name="connsiteY37" fmla="*/ 179882 h 1259174"/>
              <a:gd name="connsiteX38" fmla="*/ 569626 w 2188563"/>
              <a:gd name="connsiteY38" fmla="*/ 134912 h 1259174"/>
              <a:gd name="connsiteX39" fmla="*/ 659567 w 2188563"/>
              <a:gd name="connsiteY39" fmla="*/ 104932 h 1259174"/>
              <a:gd name="connsiteX40" fmla="*/ 704537 w 2188563"/>
              <a:gd name="connsiteY40" fmla="*/ 89941 h 1259174"/>
              <a:gd name="connsiteX41" fmla="*/ 749508 w 2188563"/>
              <a:gd name="connsiteY41" fmla="*/ 59961 h 1259174"/>
              <a:gd name="connsiteX42" fmla="*/ 839449 w 2188563"/>
              <a:gd name="connsiteY42" fmla="*/ 29981 h 1259174"/>
              <a:gd name="connsiteX43" fmla="*/ 839449 w 2188563"/>
              <a:gd name="connsiteY43" fmla="*/ 29981 h 125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188563" h="1259174">
                <a:moveTo>
                  <a:pt x="794478" y="0"/>
                </a:moveTo>
                <a:lnTo>
                  <a:pt x="794478" y="0"/>
                </a:lnTo>
                <a:lnTo>
                  <a:pt x="1349114" y="29981"/>
                </a:lnTo>
                <a:cubicBezTo>
                  <a:pt x="1426464" y="35506"/>
                  <a:pt x="1408015" y="44706"/>
                  <a:pt x="1469036" y="59961"/>
                </a:cubicBezTo>
                <a:cubicBezTo>
                  <a:pt x="1493753" y="66140"/>
                  <a:pt x="1519003" y="69954"/>
                  <a:pt x="1543986" y="74951"/>
                </a:cubicBezTo>
                <a:cubicBezTo>
                  <a:pt x="1553980" y="84945"/>
                  <a:pt x="1561326" y="98611"/>
                  <a:pt x="1573967" y="104932"/>
                </a:cubicBezTo>
                <a:cubicBezTo>
                  <a:pt x="1602233" y="119065"/>
                  <a:pt x="1663908" y="134912"/>
                  <a:pt x="1663908" y="134912"/>
                </a:cubicBezTo>
                <a:cubicBezTo>
                  <a:pt x="1678898" y="144905"/>
                  <a:pt x="1694810" y="153638"/>
                  <a:pt x="1708878" y="164892"/>
                </a:cubicBezTo>
                <a:cubicBezTo>
                  <a:pt x="1746072" y="194648"/>
                  <a:pt x="1734143" y="203559"/>
                  <a:pt x="1783829" y="224853"/>
                </a:cubicBezTo>
                <a:cubicBezTo>
                  <a:pt x="1802765" y="232969"/>
                  <a:pt x="1823803" y="234846"/>
                  <a:pt x="1843790" y="239843"/>
                </a:cubicBezTo>
                <a:cubicBezTo>
                  <a:pt x="1972666" y="325760"/>
                  <a:pt x="1809608" y="222752"/>
                  <a:pt x="1933731" y="284814"/>
                </a:cubicBezTo>
                <a:cubicBezTo>
                  <a:pt x="1979391" y="307644"/>
                  <a:pt x="2001780" y="337873"/>
                  <a:pt x="2038662" y="374755"/>
                </a:cubicBezTo>
                <a:lnTo>
                  <a:pt x="2083632" y="419725"/>
                </a:lnTo>
                <a:lnTo>
                  <a:pt x="2113613" y="449705"/>
                </a:lnTo>
                <a:cubicBezTo>
                  <a:pt x="2118610" y="464695"/>
                  <a:pt x="2121537" y="480543"/>
                  <a:pt x="2128603" y="494676"/>
                </a:cubicBezTo>
                <a:cubicBezTo>
                  <a:pt x="2136660" y="510790"/>
                  <a:pt x="2152257" y="522777"/>
                  <a:pt x="2158583" y="539646"/>
                </a:cubicBezTo>
                <a:cubicBezTo>
                  <a:pt x="2167529" y="563502"/>
                  <a:pt x="2168046" y="589725"/>
                  <a:pt x="2173573" y="614597"/>
                </a:cubicBezTo>
                <a:cubicBezTo>
                  <a:pt x="2178042" y="634709"/>
                  <a:pt x="2183566" y="654571"/>
                  <a:pt x="2188563" y="674558"/>
                </a:cubicBezTo>
                <a:cubicBezTo>
                  <a:pt x="2183566" y="769496"/>
                  <a:pt x="2192217" y="866148"/>
                  <a:pt x="2173573" y="959371"/>
                </a:cubicBezTo>
                <a:cubicBezTo>
                  <a:pt x="2166507" y="994703"/>
                  <a:pt x="2139091" y="1023834"/>
                  <a:pt x="2113613" y="1049312"/>
                </a:cubicBezTo>
                <a:cubicBezTo>
                  <a:pt x="2083896" y="1079029"/>
                  <a:pt x="2049775" y="1120990"/>
                  <a:pt x="2008682" y="1139253"/>
                </a:cubicBezTo>
                <a:cubicBezTo>
                  <a:pt x="1979804" y="1152088"/>
                  <a:pt x="1949642" y="1162612"/>
                  <a:pt x="1918741" y="1169233"/>
                </a:cubicBezTo>
                <a:cubicBezTo>
                  <a:pt x="1794477" y="1195861"/>
                  <a:pt x="1819078" y="1171664"/>
                  <a:pt x="1708878" y="1199214"/>
                </a:cubicBezTo>
                <a:cubicBezTo>
                  <a:pt x="1678220" y="1206879"/>
                  <a:pt x="1649323" y="1220512"/>
                  <a:pt x="1618937" y="1229194"/>
                </a:cubicBezTo>
                <a:cubicBezTo>
                  <a:pt x="1579318" y="1240513"/>
                  <a:pt x="1538990" y="1249181"/>
                  <a:pt x="1499016" y="1259174"/>
                </a:cubicBezTo>
                <a:lnTo>
                  <a:pt x="524655" y="1229194"/>
                </a:lnTo>
                <a:cubicBezTo>
                  <a:pt x="494288" y="1227911"/>
                  <a:pt x="461899" y="1227797"/>
                  <a:pt x="434714" y="1214204"/>
                </a:cubicBezTo>
                <a:cubicBezTo>
                  <a:pt x="390022" y="1191858"/>
                  <a:pt x="356368" y="1151980"/>
                  <a:pt x="314793" y="1124263"/>
                </a:cubicBezTo>
                <a:cubicBezTo>
                  <a:pt x="211705" y="1055537"/>
                  <a:pt x="259035" y="1075696"/>
                  <a:pt x="179882" y="1049312"/>
                </a:cubicBezTo>
                <a:cubicBezTo>
                  <a:pt x="35542" y="904972"/>
                  <a:pt x="181261" y="1058530"/>
                  <a:pt x="89941" y="944381"/>
                </a:cubicBezTo>
                <a:cubicBezTo>
                  <a:pt x="81112" y="933345"/>
                  <a:pt x="67800" y="926159"/>
                  <a:pt x="59960" y="914400"/>
                </a:cubicBezTo>
                <a:cubicBezTo>
                  <a:pt x="47565" y="895807"/>
                  <a:pt x="39973" y="874427"/>
                  <a:pt x="29980" y="854440"/>
                </a:cubicBezTo>
                <a:cubicBezTo>
                  <a:pt x="24983" y="834453"/>
                  <a:pt x="20650" y="814288"/>
                  <a:pt x="14990" y="794479"/>
                </a:cubicBezTo>
                <a:cubicBezTo>
                  <a:pt x="10649" y="779286"/>
                  <a:pt x="0" y="765310"/>
                  <a:pt x="0" y="749509"/>
                </a:cubicBezTo>
                <a:cubicBezTo>
                  <a:pt x="0" y="629484"/>
                  <a:pt x="3047" y="509175"/>
                  <a:pt x="14990" y="389745"/>
                </a:cubicBezTo>
                <a:cubicBezTo>
                  <a:pt x="25334" y="286309"/>
                  <a:pt x="54056" y="293746"/>
                  <a:pt x="134911" y="239843"/>
                </a:cubicBezTo>
                <a:cubicBezTo>
                  <a:pt x="149901" y="229850"/>
                  <a:pt x="162791" y="215560"/>
                  <a:pt x="179882" y="209863"/>
                </a:cubicBezTo>
                <a:cubicBezTo>
                  <a:pt x="209862" y="199869"/>
                  <a:pt x="238538" y="184351"/>
                  <a:pt x="269822" y="179882"/>
                </a:cubicBezTo>
                <a:cubicBezTo>
                  <a:pt x="509773" y="145604"/>
                  <a:pt x="409982" y="161519"/>
                  <a:pt x="569626" y="134912"/>
                </a:cubicBezTo>
                <a:lnTo>
                  <a:pt x="659567" y="104932"/>
                </a:lnTo>
                <a:cubicBezTo>
                  <a:pt x="674557" y="99935"/>
                  <a:pt x="691390" y="98706"/>
                  <a:pt x="704537" y="89941"/>
                </a:cubicBezTo>
                <a:cubicBezTo>
                  <a:pt x="719527" y="79948"/>
                  <a:pt x="733045" y="67278"/>
                  <a:pt x="749508" y="59961"/>
                </a:cubicBezTo>
                <a:cubicBezTo>
                  <a:pt x="778386" y="47126"/>
                  <a:pt x="839449" y="29981"/>
                  <a:pt x="839449" y="29981"/>
                </a:cubicBezTo>
                <a:lnTo>
                  <a:pt x="839449" y="29981"/>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itle 1">
            <a:extLst>
              <a:ext uri="{FF2B5EF4-FFF2-40B4-BE49-F238E27FC236}">
                <a16:creationId xmlns:a16="http://schemas.microsoft.com/office/drawing/2014/main" id="{27D56B1B-958F-41C4-82A4-F5A142F61D74}"/>
              </a:ext>
            </a:extLst>
          </p:cNvPr>
          <p:cNvSpPr>
            <a:spLocks noGrp="1"/>
          </p:cNvSpPr>
          <p:nvPr>
            <p:ph type="title"/>
          </p:nvPr>
        </p:nvSpPr>
        <p:spPr>
          <a:xfrm>
            <a:off x="1297176" y="0"/>
            <a:ext cx="6561287" cy="800100"/>
          </a:xfrm>
        </p:spPr>
        <p:txBody>
          <a:bodyPr/>
          <a:lstStyle/>
          <a:p>
            <a:r>
              <a:rPr lang="en-GB" sz="2800" dirty="0">
                <a:solidFill>
                  <a:srgbClr val="0070C0"/>
                </a:solidFill>
              </a:rPr>
              <a:t>Behavioural Styles</a:t>
            </a:r>
          </a:p>
        </p:txBody>
      </p:sp>
    </p:spTree>
    <p:extLst>
      <p:ext uri="{BB962C8B-B14F-4D97-AF65-F5344CB8AC3E}">
        <p14:creationId xmlns:p14="http://schemas.microsoft.com/office/powerpoint/2010/main" val="34467325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2" descr="http://www.markblinder.com/wp-content/uploads/2009/02/88231351.jpg">
            <a:extLst>
              <a:ext uri="{FF2B5EF4-FFF2-40B4-BE49-F238E27FC236}">
                <a16:creationId xmlns:a16="http://schemas.microsoft.com/office/drawing/2014/main" id="{C38513B8-C1A7-404C-BEB8-20834D375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685" y="835025"/>
            <a:ext cx="1970116" cy="246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9" name="Rectangle 5">
            <a:extLst>
              <a:ext uri="{FF2B5EF4-FFF2-40B4-BE49-F238E27FC236}">
                <a16:creationId xmlns:a16="http://schemas.microsoft.com/office/drawing/2014/main" id="{6ECE57D3-7467-4B23-9C7F-0C786EB621B2}"/>
              </a:ext>
            </a:extLst>
          </p:cNvPr>
          <p:cNvSpPr>
            <a:spLocks noGrp="1" noChangeArrowheads="1"/>
          </p:cNvSpPr>
          <p:nvPr>
            <p:ph type="body" idx="1"/>
          </p:nvPr>
        </p:nvSpPr>
        <p:spPr>
          <a:xfrm>
            <a:off x="457200" y="931863"/>
            <a:ext cx="8229600" cy="4065439"/>
          </a:xfrm>
        </p:spPr>
        <p:txBody>
          <a:bodyPr>
            <a:normAutofit/>
          </a:bodyPr>
          <a:lstStyle/>
          <a:p>
            <a:r>
              <a:rPr lang="en-GB" altLang="en-US" sz="2000" dirty="0"/>
              <a:t>Characteristics</a:t>
            </a:r>
          </a:p>
          <a:p>
            <a:pPr lvl="1"/>
            <a:r>
              <a:rPr lang="en-GB" altLang="en-US" sz="2000" dirty="0"/>
              <a:t>Flamboyant, fast and spontaneous.</a:t>
            </a:r>
          </a:p>
          <a:p>
            <a:pPr lvl="1"/>
            <a:r>
              <a:rPr lang="en-GB" altLang="en-US" sz="2000" dirty="0"/>
              <a:t>Seeks recognition.</a:t>
            </a:r>
          </a:p>
          <a:p>
            <a:pPr lvl="1"/>
            <a:r>
              <a:rPr lang="en-GB" altLang="en-US" sz="2000" dirty="0"/>
              <a:t>Dislikes routine and boredom.</a:t>
            </a:r>
          </a:p>
          <a:p>
            <a:pPr lvl="1"/>
            <a:r>
              <a:rPr lang="en-US" altLang="en-US" sz="2000" dirty="0"/>
              <a:t>Interested in taking people with them.</a:t>
            </a:r>
          </a:p>
          <a:p>
            <a:pPr lvl="1"/>
            <a:r>
              <a:rPr lang="en-US" altLang="en-US" sz="2000" dirty="0"/>
              <a:t>Able to enthuse people with optimism and energy.</a:t>
            </a:r>
          </a:p>
          <a:p>
            <a:pPr lvl="1"/>
            <a:r>
              <a:rPr lang="en-US" altLang="en-US" sz="2000" dirty="0"/>
              <a:t>Open and willing to make personal investment.</a:t>
            </a:r>
          </a:p>
          <a:p>
            <a:pPr lvl="1"/>
            <a:r>
              <a:rPr lang="en-GB" altLang="en-US" sz="2000" dirty="0"/>
              <a:t>When others don’t catch the wind, can feel personally let down. </a:t>
            </a:r>
          </a:p>
          <a:p>
            <a:r>
              <a:rPr lang="en-US" altLang="en-US" sz="2000" dirty="0"/>
              <a:t>May be perceived as:</a:t>
            </a:r>
          </a:p>
          <a:p>
            <a:pPr lvl="1"/>
            <a:r>
              <a:rPr lang="en-GB" altLang="en-US" sz="2000" dirty="0"/>
              <a:t>“Scary” - over-dominant and enthusiastic. </a:t>
            </a:r>
          </a:p>
          <a:p>
            <a:pPr lvl="1"/>
            <a:r>
              <a:rPr lang="en-GB" altLang="en-US" sz="2000" dirty="0"/>
              <a:t>Poor with detail and too willing to go with hunches</a:t>
            </a:r>
          </a:p>
        </p:txBody>
      </p:sp>
      <p:sp>
        <p:nvSpPr>
          <p:cNvPr id="6" name="Title 1">
            <a:extLst>
              <a:ext uri="{FF2B5EF4-FFF2-40B4-BE49-F238E27FC236}">
                <a16:creationId xmlns:a16="http://schemas.microsoft.com/office/drawing/2014/main" id="{27D56B1B-958F-41C4-82A4-F5A142F61D74}"/>
              </a:ext>
            </a:extLst>
          </p:cNvPr>
          <p:cNvSpPr>
            <a:spLocks noGrp="1"/>
          </p:cNvSpPr>
          <p:nvPr>
            <p:ph type="title"/>
          </p:nvPr>
        </p:nvSpPr>
        <p:spPr>
          <a:xfrm>
            <a:off x="1297176" y="0"/>
            <a:ext cx="6561287" cy="800100"/>
          </a:xfrm>
        </p:spPr>
        <p:txBody>
          <a:bodyPr/>
          <a:lstStyle/>
          <a:p>
            <a:r>
              <a:rPr lang="en-GB" sz="2800" dirty="0" smtClean="0">
                <a:solidFill>
                  <a:srgbClr val="0070C0"/>
                </a:solidFill>
              </a:rPr>
              <a:t>Expressive (Social Creative)</a:t>
            </a:r>
            <a:endParaRPr lang="en-GB" sz="2800" dirty="0">
              <a:solidFill>
                <a:srgbClr val="0070C0"/>
              </a:solidFill>
            </a:endParaRPr>
          </a:p>
        </p:txBody>
      </p:sp>
    </p:spTree>
    <p:extLst>
      <p:ext uri="{BB962C8B-B14F-4D97-AF65-F5344CB8AC3E}">
        <p14:creationId xmlns:p14="http://schemas.microsoft.com/office/powerpoint/2010/main" val="315877507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5590E9-BFAB-41DF-9297-A172664305C7}"/>
              </a:ext>
            </a:extLst>
          </p:cNvPr>
          <p:cNvSpPr>
            <a:spLocks noGrp="1"/>
          </p:cNvSpPr>
          <p:nvPr>
            <p:ph idx="1"/>
          </p:nvPr>
        </p:nvSpPr>
        <p:spPr>
          <a:xfrm>
            <a:off x="457200" y="931863"/>
            <a:ext cx="8229600" cy="2800165"/>
          </a:xfrm>
        </p:spPr>
        <p:txBody>
          <a:bodyPr>
            <a:normAutofit/>
          </a:bodyPr>
          <a:lstStyle/>
          <a:p>
            <a:r>
              <a:rPr lang="en-GB" altLang="en-US" sz="2000" dirty="0"/>
              <a:t>Good at: </a:t>
            </a:r>
          </a:p>
          <a:p>
            <a:pPr lvl="1"/>
            <a:r>
              <a:rPr lang="en-GB" sz="2000" dirty="0"/>
              <a:t>Inspiring others</a:t>
            </a:r>
          </a:p>
          <a:p>
            <a:pPr lvl="1"/>
            <a:r>
              <a:rPr lang="en-GB" sz="2000" dirty="0"/>
              <a:t>Being persuasive</a:t>
            </a:r>
          </a:p>
          <a:p>
            <a:pPr lvl="1"/>
            <a:r>
              <a:rPr lang="en-GB" sz="2000" dirty="0"/>
              <a:t>Enthusiasm</a:t>
            </a:r>
          </a:p>
          <a:p>
            <a:pPr lvl="1"/>
            <a:r>
              <a:rPr lang="en-US" altLang="en-US" sz="2000" dirty="0"/>
              <a:t>Working with people and at </a:t>
            </a:r>
            <a:r>
              <a:rPr lang="en-GB" altLang="en-US" sz="2000" dirty="0"/>
              <a:t>running projects</a:t>
            </a:r>
            <a:endParaRPr lang="en-US" altLang="en-US" sz="2000" dirty="0"/>
          </a:p>
          <a:p>
            <a:pPr lvl="1"/>
            <a:r>
              <a:rPr lang="en-GB" altLang="en-US" sz="2000" dirty="0"/>
              <a:t>Being creative and coming up with ideas</a:t>
            </a:r>
          </a:p>
          <a:p>
            <a:endParaRPr lang="en-GB" sz="2000" dirty="0"/>
          </a:p>
        </p:txBody>
      </p:sp>
      <p:sp>
        <p:nvSpPr>
          <p:cNvPr id="5" name="Title 1">
            <a:extLst>
              <a:ext uri="{FF2B5EF4-FFF2-40B4-BE49-F238E27FC236}">
                <a16:creationId xmlns:a16="http://schemas.microsoft.com/office/drawing/2014/main" id="{27D56B1B-958F-41C4-82A4-F5A142F61D74}"/>
              </a:ext>
            </a:extLst>
          </p:cNvPr>
          <p:cNvSpPr>
            <a:spLocks noGrp="1"/>
          </p:cNvSpPr>
          <p:nvPr>
            <p:ph type="title"/>
          </p:nvPr>
        </p:nvSpPr>
        <p:spPr>
          <a:xfrm>
            <a:off x="1297176" y="0"/>
            <a:ext cx="6561287" cy="800100"/>
          </a:xfrm>
        </p:spPr>
        <p:txBody>
          <a:bodyPr/>
          <a:lstStyle/>
          <a:p>
            <a:r>
              <a:rPr lang="en-GB" sz="2800" dirty="0" smtClean="0">
                <a:solidFill>
                  <a:srgbClr val="0070C0"/>
                </a:solidFill>
              </a:rPr>
              <a:t>Expressive (Social Creative)</a:t>
            </a:r>
            <a:endParaRPr lang="en-GB" sz="2800" dirty="0">
              <a:solidFill>
                <a:srgbClr val="0070C0"/>
              </a:solidFill>
            </a:endParaRPr>
          </a:p>
        </p:txBody>
      </p:sp>
    </p:spTree>
    <p:extLst>
      <p:ext uri="{BB962C8B-B14F-4D97-AF65-F5344CB8AC3E}">
        <p14:creationId xmlns:p14="http://schemas.microsoft.com/office/powerpoint/2010/main" val="272270001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a:extLst>
              <a:ext uri="{FF2B5EF4-FFF2-40B4-BE49-F238E27FC236}">
                <a16:creationId xmlns:a16="http://schemas.microsoft.com/office/drawing/2014/main" id="{2776273B-57E3-4ECE-A62C-5A58619E112F}"/>
              </a:ext>
            </a:extLst>
          </p:cNvPr>
          <p:cNvSpPr>
            <a:spLocks noChangeArrowheads="1"/>
          </p:cNvSpPr>
          <p:nvPr/>
        </p:nvSpPr>
        <p:spPr bwMode="auto">
          <a:xfrm>
            <a:off x="76200" y="6524625"/>
            <a:ext cx="3566683" cy="335989"/>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kumimoji="1" lang="en-GB" altLang="en-US" sz="1600" i="1" dirty="0">
                <a:solidFill>
                  <a:schemeClr val="bg1"/>
                </a:solidFill>
                <a:latin typeface="Comic Sans MS" panose="030F0702030302020204" pitchFamily="66" charset="0"/>
              </a:rPr>
              <a:t>Reference to Merrill &amp; Reid (1999)</a:t>
            </a:r>
          </a:p>
        </p:txBody>
      </p:sp>
      <p:grpSp>
        <p:nvGrpSpPr>
          <p:cNvPr id="2" name="Group 1">
            <a:extLst>
              <a:ext uri="{FF2B5EF4-FFF2-40B4-BE49-F238E27FC236}">
                <a16:creationId xmlns:a16="http://schemas.microsoft.com/office/drawing/2014/main" id="{502F42FC-A3F9-4599-8368-A8B7E6026A43}"/>
              </a:ext>
            </a:extLst>
          </p:cNvPr>
          <p:cNvGrpSpPr/>
          <p:nvPr/>
        </p:nvGrpSpPr>
        <p:grpSpPr>
          <a:xfrm>
            <a:off x="209550" y="742951"/>
            <a:ext cx="8750300" cy="5834065"/>
            <a:chOff x="209550" y="742951"/>
            <a:chExt cx="8750300" cy="5834065"/>
          </a:xfrm>
        </p:grpSpPr>
        <p:grpSp>
          <p:nvGrpSpPr>
            <p:cNvPr id="176132" name="Group 4">
              <a:extLst>
                <a:ext uri="{FF2B5EF4-FFF2-40B4-BE49-F238E27FC236}">
                  <a16:creationId xmlns:a16="http://schemas.microsoft.com/office/drawing/2014/main" id="{1ABF9210-4FD3-46B2-A1F2-609F1498D4EE}"/>
                </a:ext>
              </a:extLst>
            </p:cNvPr>
            <p:cNvGrpSpPr>
              <a:grpSpLocks/>
            </p:cNvGrpSpPr>
            <p:nvPr/>
          </p:nvGrpSpPr>
          <p:grpSpPr bwMode="auto">
            <a:xfrm>
              <a:off x="309687" y="825341"/>
              <a:ext cx="8549500" cy="5415686"/>
              <a:chOff x="800" y="625"/>
              <a:chExt cx="3562" cy="2993"/>
            </a:xfrm>
          </p:grpSpPr>
          <p:sp>
            <p:nvSpPr>
              <p:cNvPr id="176133" name="Line 5">
                <a:extLst>
                  <a:ext uri="{FF2B5EF4-FFF2-40B4-BE49-F238E27FC236}">
                    <a16:creationId xmlns:a16="http://schemas.microsoft.com/office/drawing/2014/main" id="{50647D52-2BFA-4B70-A229-71B30B063599}"/>
                  </a:ext>
                </a:extLst>
              </p:cNvPr>
              <p:cNvSpPr>
                <a:spLocks noChangeShapeType="1"/>
              </p:cNvSpPr>
              <p:nvPr/>
            </p:nvSpPr>
            <p:spPr bwMode="auto">
              <a:xfrm>
                <a:off x="2581" y="625"/>
                <a:ext cx="0" cy="2993"/>
              </a:xfrm>
              <a:prstGeom prst="line">
                <a:avLst/>
              </a:prstGeom>
              <a:noFill/>
              <a:ln w="1270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GB" dirty="0"/>
              </a:p>
            </p:txBody>
          </p:sp>
          <p:sp>
            <p:nvSpPr>
              <p:cNvPr id="176134" name="Line 6">
                <a:extLst>
                  <a:ext uri="{FF2B5EF4-FFF2-40B4-BE49-F238E27FC236}">
                    <a16:creationId xmlns:a16="http://schemas.microsoft.com/office/drawing/2014/main" id="{AA8DF5D1-6FE8-4A17-B52C-1A48F0DCF6DC}"/>
                  </a:ext>
                </a:extLst>
              </p:cNvPr>
              <p:cNvSpPr>
                <a:spLocks noChangeShapeType="1"/>
              </p:cNvSpPr>
              <p:nvPr/>
            </p:nvSpPr>
            <p:spPr bwMode="auto">
              <a:xfrm rot="5400000">
                <a:off x="2569" y="324"/>
                <a:ext cx="24" cy="3562"/>
              </a:xfrm>
              <a:prstGeom prst="line">
                <a:avLst/>
              </a:prstGeom>
              <a:noFill/>
              <a:ln w="1270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GB" dirty="0"/>
              </a:p>
            </p:txBody>
          </p:sp>
        </p:grpSp>
        <p:sp>
          <p:nvSpPr>
            <p:cNvPr id="176135" name="Rectangle 7">
              <a:extLst>
                <a:ext uri="{FF2B5EF4-FFF2-40B4-BE49-F238E27FC236}">
                  <a16:creationId xmlns:a16="http://schemas.microsoft.com/office/drawing/2014/main" id="{F8C7AE8B-DCC6-49DE-A6FA-4525F10BBF28}"/>
                </a:ext>
              </a:extLst>
            </p:cNvPr>
            <p:cNvSpPr>
              <a:spLocks noChangeArrowheads="1"/>
            </p:cNvSpPr>
            <p:nvPr/>
          </p:nvSpPr>
          <p:spPr bwMode="auto">
            <a:xfrm>
              <a:off x="624643" y="1683412"/>
              <a:ext cx="3384550" cy="1439862"/>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sz="4800" dirty="0"/>
                <a:t>Amiable</a:t>
              </a:r>
            </a:p>
          </p:txBody>
        </p:sp>
        <p:sp>
          <p:nvSpPr>
            <p:cNvPr id="176136" name="Rectangle 8">
              <a:extLst>
                <a:ext uri="{FF2B5EF4-FFF2-40B4-BE49-F238E27FC236}">
                  <a16:creationId xmlns:a16="http://schemas.microsoft.com/office/drawing/2014/main" id="{8011774A-091D-4E78-8A7E-7BB67CCCB12E}"/>
                </a:ext>
              </a:extLst>
            </p:cNvPr>
            <p:cNvSpPr>
              <a:spLocks noChangeArrowheads="1"/>
            </p:cNvSpPr>
            <p:nvPr/>
          </p:nvSpPr>
          <p:spPr bwMode="auto">
            <a:xfrm>
              <a:off x="5269720" y="1615450"/>
              <a:ext cx="3384550" cy="1293813"/>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sz="4800" dirty="0"/>
                <a:t>Expressive</a:t>
              </a:r>
            </a:p>
          </p:txBody>
        </p:sp>
        <p:sp>
          <p:nvSpPr>
            <p:cNvPr id="176137" name="Rectangle 9">
              <a:extLst>
                <a:ext uri="{FF2B5EF4-FFF2-40B4-BE49-F238E27FC236}">
                  <a16:creationId xmlns:a16="http://schemas.microsoft.com/office/drawing/2014/main" id="{2260E669-5DF1-417F-8317-D444384800A4}"/>
                </a:ext>
              </a:extLst>
            </p:cNvPr>
            <p:cNvSpPr>
              <a:spLocks noChangeArrowheads="1"/>
            </p:cNvSpPr>
            <p:nvPr/>
          </p:nvSpPr>
          <p:spPr bwMode="auto">
            <a:xfrm>
              <a:off x="397299" y="4470400"/>
              <a:ext cx="3384550" cy="1368425"/>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sz="4800" dirty="0"/>
                <a:t>Analyst</a:t>
              </a:r>
            </a:p>
          </p:txBody>
        </p:sp>
        <p:sp>
          <p:nvSpPr>
            <p:cNvPr id="176138" name="Rectangle 10">
              <a:extLst>
                <a:ext uri="{FF2B5EF4-FFF2-40B4-BE49-F238E27FC236}">
                  <a16:creationId xmlns:a16="http://schemas.microsoft.com/office/drawing/2014/main" id="{1ADD5331-6551-4CFE-828D-F57F617DC9E7}"/>
                </a:ext>
              </a:extLst>
            </p:cNvPr>
            <p:cNvSpPr>
              <a:spLocks noChangeArrowheads="1"/>
            </p:cNvSpPr>
            <p:nvPr/>
          </p:nvSpPr>
          <p:spPr bwMode="auto">
            <a:xfrm>
              <a:off x="5106610" y="4446626"/>
              <a:ext cx="3384550" cy="1295400"/>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sz="4800" dirty="0"/>
                <a:t>Driver</a:t>
              </a:r>
            </a:p>
          </p:txBody>
        </p:sp>
        <p:grpSp>
          <p:nvGrpSpPr>
            <p:cNvPr id="176146" name="Group 18">
              <a:extLst>
                <a:ext uri="{FF2B5EF4-FFF2-40B4-BE49-F238E27FC236}">
                  <a16:creationId xmlns:a16="http://schemas.microsoft.com/office/drawing/2014/main" id="{22B19FAF-7231-4C0C-9D3B-895C3C921FA0}"/>
                </a:ext>
              </a:extLst>
            </p:cNvPr>
            <p:cNvGrpSpPr>
              <a:grpSpLocks/>
            </p:cNvGrpSpPr>
            <p:nvPr/>
          </p:nvGrpSpPr>
          <p:grpSpPr bwMode="auto">
            <a:xfrm>
              <a:off x="209550" y="742951"/>
              <a:ext cx="8750300" cy="5834065"/>
              <a:chOff x="132" y="468"/>
              <a:chExt cx="5512" cy="3675"/>
            </a:xfrm>
          </p:grpSpPr>
          <p:sp>
            <p:nvSpPr>
              <p:cNvPr id="176140" name="Text Box 12">
                <a:extLst>
                  <a:ext uri="{FF2B5EF4-FFF2-40B4-BE49-F238E27FC236}">
                    <a16:creationId xmlns:a16="http://schemas.microsoft.com/office/drawing/2014/main" id="{B8C8BB3A-61C6-446D-8CC6-FFC99536C538}"/>
                  </a:ext>
                </a:extLst>
              </p:cNvPr>
              <p:cNvSpPr txBox="1">
                <a:spLocks noChangeArrowheads="1"/>
              </p:cNvSpPr>
              <p:nvPr/>
            </p:nvSpPr>
            <p:spPr bwMode="auto">
              <a:xfrm>
                <a:off x="132" y="2096"/>
                <a:ext cx="1205" cy="288"/>
              </a:xfrm>
              <a:prstGeom prst="rect">
                <a:avLst/>
              </a:prstGeom>
              <a:solidFill>
                <a:srgbClr val="3366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altLang="en-US" sz="2400" b="1" dirty="0">
                    <a:solidFill>
                      <a:schemeClr val="bg1"/>
                    </a:solidFill>
                    <a:latin typeface="Lucida Sans" panose="020B0602030504020204" pitchFamily="34" charset="0"/>
                  </a:rPr>
                  <a:t>Easy Going</a:t>
                </a:r>
              </a:p>
            </p:txBody>
          </p:sp>
          <p:sp>
            <p:nvSpPr>
              <p:cNvPr id="176142" name="Text Box 14">
                <a:extLst>
                  <a:ext uri="{FF2B5EF4-FFF2-40B4-BE49-F238E27FC236}">
                    <a16:creationId xmlns:a16="http://schemas.microsoft.com/office/drawing/2014/main" id="{5F890FF4-9068-4071-9992-2CEA7BD12BB7}"/>
                  </a:ext>
                </a:extLst>
              </p:cNvPr>
              <p:cNvSpPr txBox="1">
                <a:spLocks noChangeArrowheads="1"/>
              </p:cNvSpPr>
              <p:nvPr/>
            </p:nvSpPr>
            <p:spPr bwMode="auto">
              <a:xfrm>
                <a:off x="4564" y="2089"/>
                <a:ext cx="1080" cy="288"/>
              </a:xfrm>
              <a:prstGeom prst="rect">
                <a:avLst/>
              </a:prstGeom>
              <a:solidFill>
                <a:srgbClr val="FF00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altLang="en-US" sz="2400" b="1" dirty="0">
                    <a:solidFill>
                      <a:schemeClr val="bg1"/>
                    </a:solidFill>
                    <a:latin typeface="Lucida Sans" panose="020B0602030504020204" pitchFamily="34" charset="0"/>
                  </a:rPr>
                  <a:t>Dominant</a:t>
                </a:r>
              </a:p>
            </p:txBody>
          </p:sp>
          <p:sp>
            <p:nvSpPr>
              <p:cNvPr id="176144" name="Text Box 16">
                <a:extLst>
                  <a:ext uri="{FF2B5EF4-FFF2-40B4-BE49-F238E27FC236}">
                    <a16:creationId xmlns:a16="http://schemas.microsoft.com/office/drawing/2014/main" id="{8D498234-7F5F-438C-B269-7DD24F16A086}"/>
                  </a:ext>
                </a:extLst>
              </p:cNvPr>
              <p:cNvSpPr txBox="1">
                <a:spLocks noChangeArrowheads="1"/>
              </p:cNvSpPr>
              <p:nvPr/>
            </p:nvSpPr>
            <p:spPr bwMode="auto">
              <a:xfrm>
                <a:off x="2194" y="468"/>
                <a:ext cx="1388" cy="288"/>
              </a:xfrm>
              <a:prstGeom prst="rect">
                <a:avLst/>
              </a:prstGeom>
              <a:solidFill>
                <a:srgbClr val="33CC33"/>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altLang="en-US" sz="2400" b="1" dirty="0">
                    <a:solidFill>
                      <a:schemeClr val="bg1"/>
                    </a:solidFill>
                    <a:latin typeface="Lucida Sans" panose="020B0602030504020204" pitchFamily="34" charset="0"/>
                  </a:rPr>
                  <a:t>Spontaneous</a:t>
                </a:r>
              </a:p>
            </p:txBody>
          </p:sp>
          <p:sp>
            <p:nvSpPr>
              <p:cNvPr id="176145" name="Text Box 17">
                <a:extLst>
                  <a:ext uri="{FF2B5EF4-FFF2-40B4-BE49-F238E27FC236}">
                    <a16:creationId xmlns:a16="http://schemas.microsoft.com/office/drawing/2014/main" id="{ED472A09-9755-40E3-9C37-6C5BA5C92CC9}"/>
                  </a:ext>
                </a:extLst>
              </p:cNvPr>
              <p:cNvSpPr txBox="1">
                <a:spLocks noChangeArrowheads="1"/>
              </p:cNvSpPr>
              <p:nvPr/>
            </p:nvSpPr>
            <p:spPr bwMode="auto">
              <a:xfrm>
                <a:off x="2295" y="3618"/>
                <a:ext cx="1185" cy="525"/>
              </a:xfrm>
              <a:prstGeom prst="rect">
                <a:avLst/>
              </a:prstGeom>
              <a:solidFill>
                <a:srgbClr val="FF9933"/>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r>
                  <a:rPr lang="en-GB" altLang="en-US" sz="2400" b="1" dirty="0">
                    <a:solidFill>
                      <a:schemeClr val="bg1"/>
                    </a:solidFill>
                    <a:latin typeface="Lucida Sans" panose="020B0602030504020204" pitchFamily="34" charset="0"/>
                  </a:rPr>
                  <a:t>Self-controlled</a:t>
                </a:r>
              </a:p>
            </p:txBody>
          </p:sp>
        </p:grpSp>
      </p:grpSp>
      <p:sp>
        <p:nvSpPr>
          <p:cNvPr id="5" name="Freeform: Shape 4">
            <a:extLst>
              <a:ext uri="{FF2B5EF4-FFF2-40B4-BE49-F238E27FC236}">
                <a16:creationId xmlns:a16="http://schemas.microsoft.com/office/drawing/2014/main" id="{C5B6DABA-271B-46D4-9384-DA7F89E4E031}"/>
              </a:ext>
            </a:extLst>
          </p:cNvPr>
          <p:cNvSpPr/>
          <p:nvPr/>
        </p:nvSpPr>
        <p:spPr>
          <a:xfrm>
            <a:off x="5611728" y="4131830"/>
            <a:ext cx="2243118" cy="1259174"/>
          </a:xfrm>
          <a:custGeom>
            <a:avLst/>
            <a:gdLst>
              <a:gd name="connsiteX0" fmla="*/ 794478 w 2188563"/>
              <a:gd name="connsiteY0" fmla="*/ 0 h 1259174"/>
              <a:gd name="connsiteX1" fmla="*/ 794478 w 2188563"/>
              <a:gd name="connsiteY1" fmla="*/ 0 h 1259174"/>
              <a:gd name="connsiteX2" fmla="*/ 1349114 w 2188563"/>
              <a:gd name="connsiteY2" fmla="*/ 29981 h 1259174"/>
              <a:gd name="connsiteX3" fmla="*/ 1469036 w 2188563"/>
              <a:gd name="connsiteY3" fmla="*/ 59961 h 1259174"/>
              <a:gd name="connsiteX4" fmla="*/ 1543986 w 2188563"/>
              <a:gd name="connsiteY4" fmla="*/ 74951 h 1259174"/>
              <a:gd name="connsiteX5" fmla="*/ 1573967 w 2188563"/>
              <a:gd name="connsiteY5" fmla="*/ 104932 h 1259174"/>
              <a:gd name="connsiteX6" fmla="*/ 1663908 w 2188563"/>
              <a:gd name="connsiteY6" fmla="*/ 134912 h 1259174"/>
              <a:gd name="connsiteX7" fmla="*/ 1708878 w 2188563"/>
              <a:gd name="connsiteY7" fmla="*/ 164892 h 1259174"/>
              <a:gd name="connsiteX8" fmla="*/ 1783829 w 2188563"/>
              <a:gd name="connsiteY8" fmla="*/ 224853 h 1259174"/>
              <a:gd name="connsiteX9" fmla="*/ 1843790 w 2188563"/>
              <a:gd name="connsiteY9" fmla="*/ 239843 h 1259174"/>
              <a:gd name="connsiteX10" fmla="*/ 1933731 w 2188563"/>
              <a:gd name="connsiteY10" fmla="*/ 284814 h 1259174"/>
              <a:gd name="connsiteX11" fmla="*/ 2038662 w 2188563"/>
              <a:gd name="connsiteY11" fmla="*/ 374755 h 1259174"/>
              <a:gd name="connsiteX12" fmla="*/ 2083632 w 2188563"/>
              <a:gd name="connsiteY12" fmla="*/ 419725 h 1259174"/>
              <a:gd name="connsiteX13" fmla="*/ 2113613 w 2188563"/>
              <a:gd name="connsiteY13" fmla="*/ 449705 h 1259174"/>
              <a:gd name="connsiteX14" fmla="*/ 2128603 w 2188563"/>
              <a:gd name="connsiteY14" fmla="*/ 494676 h 1259174"/>
              <a:gd name="connsiteX15" fmla="*/ 2158583 w 2188563"/>
              <a:gd name="connsiteY15" fmla="*/ 539646 h 1259174"/>
              <a:gd name="connsiteX16" fmla="*/ 2173573 w 2188563"/>
              <a:gd name="connsiteY16" fmla="*/ 614597 h 1259174"/>
              <a:gd name="connsiteX17" fmla="*/ 2188563 w 2188563"/>
              <a:gd name="connsiteY17" fmla="*/ 674558 h 1259174"/>
              <a:gd name="connsiteX18" fmla="*/ 2173573 w 2188563"/>
              <a:gd name="connsiteY18" fmla="*/ 959371 h 1259174"/>
              <a:gd name="connsiteX19" fmla="*/ 2113613 w 2188563"/>
              <a:gd name="connsiteY19" fmla="*/ 1049312 h 1259174"/>
              <a:gd name="connsiteX20" fmla="*/ 2008682 w 2188563"/>
              <a:gd name="connsiteY20" fmla="*/ 1139253 h 1259174"/>
              <a:gd name="connsiteX21" fmla="*/ 1918741 w 2188563"/>
              <a:gd name="connsiteY21" fmla="*/ 1169233 h 1259174"/>
              <a:gd name="connsiteX22" fmla="*/ 1708878 w 2188563"/>
              <a:gd name="connsiteY22" fmla="*/ 1199214 h 1259174"/>
              <a:gd name="connsiteX23" fmla="*/ 1618937 w 2188563"/>
              <a:gd name="connsiteY23" fmla="*/ 1229194 h 1259174"/>
              <a:gd name="connsiteX24" fmla="*/ 1499016 w 2188563"/>
              <a:gd name="connsiteY24" fmla="*/ 1259174 h 1259174"/>
              <a:gd name="connsiteX25" fmla="*/ 524655 w 2188563"/>
              <a:gd name="connsiteY25" fmla="*/ 1229194 h 1259174"/>
              <a:gd name="connsiteX26" fmla="*/ 434714 w 2188563"/>
              <a:gd name="connsiteY26" fmla="*/ 1214204 h 1259174"/>
              <a:gd name="connsiteX27" fmla="*/ 314793 w 2188563"/>
              <a:gd name="connsiteY27" fmla="*/ 1124263 h 1259174"/>
              <a:gd name="connsiteX28" fmla="*/ 179882 w 2188563"/>
              <a:gd name="connsiteY28" fmla="*/ 1049312 h 1259174"/>
              <a:gd name="connsiteX29" fmla="*/ 89941 w 2188563"/>
              <a:gd name="connsiteY29" fmla="*/ 944381 h 1259174"/>
              <a:gd name="connsiteX30" fmla="*/ 59960 w 2188563"/>
              <a:gd name="connsiteY30" fmla="*/ 914400 h 1259174"/>
              <a:gd name="connsiteX31" fmla="*/ 29980 w 2188563"/>
              <a:gd name="connsiteY31" fmla="*/ 854440 h 1259174"/>
              <a:gd name="connsiteX32" fmla="*/ 14990 w 2188563"/>
              <a:gd name="connsiteY32" fmla="*/ 794479 h 1259174"/>
              <a:gd name="connsiteX33" fmla="*/ 0 w 2188563"/>
              <a:gd name="connsiteY33" fmla="*/ 749509 h 1259174"/>
              <a:gd name="connsiteX34" fmla="*/ 14990 w 2188563"/>
              <a:gd name="connsiteY34" fmla="*/ 389745 h 1259174"/>
              <a:gd name="connsiteX35" fmla="*/ 134911 w 2188563"/>
              <a:gd name="connsiteY35" fmla="*/ 239843 h 1259174"/>
              <a:gd name="connsiteX36" fmla="*/ 179882 w 2188563"/>
              <a:gd name="connsiteY36" fmla="*/ 209863 h 1259174"/>
              <a:gd name="connsiteX37" fmla="*/ 269822 w 2188563"/>
              <a:gd name="connsiteY37" fmla="*/ 179882 h 1259174"/>
              <a:gd name="connsiteX38" fmla="*/ 569626 w 2188563"/>
              <a:gd name="connsiteY38" fmla="*/ 134912 h 1259174"/>
              <a:gd name="connsiteX39" fmla="*/ 659567 w 2188563"/>
              <a:gd name="connsiteY39" fmla="*/ 104932 h 1259174"/>
              <a:gd name="connsiteX40" fmla="*/ 704537 w 2188563"/>
              <a:gd name="connsiteY40" fmla="*/ 89941 h 1259174"/>
              <a:gd name="connsiteX41" fmla="*/ 749508 w 2188563"/>
              <a:gd name="connsiteY41" fmla="*/ 59961 h 1259174"/>
              <a:gd name="connsiteX42" fmla="*/ 839449 w 2188563"/>
              <a:gd name="connsiteY42" fmla="*/ 29981 h 1259174"/>
              <a:gd name="connsiteX43" fmla="*/ 839449 w 2188563"/>
              <a:gd name="connsiteY43" fmla="*/ 29981 h 125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188563" h="1259174">
                <a:moveTo>
                  <a:pt x="794478" y="0"/>
                </a:moveTo>
                <a:lnTo>
                  <a:pt x="794478" y="0"/>
                </a:lnTo>
                <a:lnTo>
                  <a:pt x="1349114" y="29981"/>
                </a:lnTo>
                <a:cubicBezTo>
                  <a:pt x="1426464" y="35506"/>
                  <a:pt x="1408015" y="44706"/>
                  <a:pt x="1469036" y="59961"/>
                </a:cubicBezTo>
                <a:cubicBezTo>
                  <a:pt x="1493753" y="66140"/>
                  <a:pt x="1519003" y="69954"/>
                  <a:pt x="1543986" y="74951"/>
                </a:cubicBezTo>
                <a:cubicBezTo>
                  <a:pt x="1553980" y="84945"/>
                  <a:pt x="1561326" y="98611"/>
                  <a:pt x="1573967" y="104932"/>
                </a:cubicBezTo>
                <a:cubicBezTo>
                  <a:pt x="1602233" y="119065"/>
                  <a:pt x="1663908" y="134912"/>
                  <a:pt x="1663908" y="134912"/>
                </a:cubicBezTo>
                <a:cubicBezTo>
                  <a:pt x="1678898" y="144905"/>
                  <a:pt x="1694810" y="153638"/>
                  <a:pt x="1708878" y="164892"/>
                </a:cubicBezTo>
                <a:cubicBezTo>
                  <a:pt x="1746072" y="194648"/>
                  <a:pt x="1734143" y="203559"/>
                  <a:pt x="1783829" y="224853"/>
                </a:cubicBezTo>
                <a:cubicBezTo>
                  <a:pt x="1802765" y="232969"/>
                  <a:pt x="1823803" y="234846"/>
                  <a:pt x="1843790" y="239843"/>
                </a:cubicBezTo>
                <a:cubicBezTo>
                  <a:pt x="1972666" y="325760"/>
                  <a:pt x="1809608" y="222752"/>
                  <a:pt x="1933731" y="284814"/>
                </a:cubicBezTo>
                <a:cubicBezTo>
                  <a:pt x="1979391" y="307644"/>
                  <a:pt x="2001780" y="337873"/>
                  <a:pt x="2038662" y="374755"/>
                </a:cubicBezTo>
                <a:lnTo>
                  <a:pt x="2083632" y="419725"/>
                </a:lnTo>
                <a:lnTo>
                  <a:pt x="2113613" y="449705"/>
                </a:lnTo>
                <a:cubicBezTo>
                  <a:pt x="2118610" y="464695"/>
                  <a:pt x="2121537" y="480543"/>
                  <a:pt x="2128603" y="494676"/>
                </a:cubicBezTo>
                <a:cubicBezTo>
                  <a:pt x="2136660" y="510790"/>
                  <a:pt x="2152257" y="522777"/>
                  <a:pt x="2158583" y="539646"/>
                </a:cubicBezTo>
                <a:cubicBezTo>
                  <a:pt x="2167529" y="563502"/>
                  <a:pt x="2168046" y="589725"/>
                  <a:pt x="2173573" y="614597"/>
                </a:cubicBezTo>
                <a:cubicBezTo>
                  <a:pt x="2178042" y="634709"/>
                  <a:pt x="2183566" y="654571"/>
                  <a:pt x="2188563" y="674558"/>
                </a:cubicBezTo>
                <a:cubicBezTo>
                  <a:pt x="2183566" y="769496"/>
                  <a:pt x="2192217" y="866148"/>
                  <a:pt x="2173573" y="959371"/>
                </a:cubicBezTo>
                <a:cubicBezTo>
                  <a:pt x="2166507" y="994703"/>
                  <a:pt x="2139091" y="1023834"/>
                  <a:pt x="2113613" y="1049312"/>
                </a:cubicBezTo>
                <a:cubicBezTo>
                  <a:pt x="2083896" y="1079029"/>
                  <a:pt x="2049775" y="1120990"/>
                  <a:pt x="2008682" y="1139253"/>
                </a:cubicBezTo>
                <a:cubicBezTo>
                  <a:pt x="1979804" y="1152088"/>
                  <a:pt x="1949642" y="1162612"/>
                  <a:pt x="1918741" y="1169233"/>
                </a:cubicBezTo>
                <a:cubicBezTo>
                  <a:pt x="1794477" y="1195861"/>
                  <a:pt x="1819078" y="1171664"/>
                  <a:pt x="1708878" y="1199214"/>
                </a:cubicBezTo>
                <a:cubicBezTo>
                  <a:pt x="1678220" y="1206879"/>
                  <a:pt x="1649323" y="1220512"/>
                  <a:pt x="1618937" y="1229194"/>
                </a:cubicBezTo>
                <a:cubicBezTo>
                  <a:pt x="1579318" y="1240513"/>
                  <a:pt x="1538990" y="1249181"/>
                  <a:pt x="1499016" y="1259174"/>
                </a:cubicBezTo>
                <a:lnTo>
                  <a:pt x="524655" y="1229194"/>
                </a:lnTo>
                <a:cubicBezTo>
                  <a:pt x="494288" y="1227911"/>
                  <a:pt x="461899" y="1227797"/>
                  <a:pt x="434714" y="1214204"/>
                </a:cubicBezTo>
                <a:cubicBezTo>
                  <a:pt x="390022" y="1191858"/>
                  <a:pt x="356368" y="1151980"/>
                  <a:pt x="314793" y="1124263"/>
                </a:cubicBezTo>
                <a:cubicBezTo>
                  <a:pt x="211705" y="1055537"/>
                  <a:pt x="259035" y="1075696"/>
                  <a:pt x="179882" y="1049312"/>
                </a:cubicBezTo>
                <a:cubicBezTo>
                  <a:pt x="35542" y="904972"/>
                  <a:pt x="181261" y="1058530"/>
                  <a:pt x="89941" y="944381"/>
                </a:cubicBezTo>
                <a:cubicBezTo>
                  <a:pt x="81112" y="933345"/>
                  <a:pt x="67800" y="926159"/>
                  <a:pt x="59960" y="914400"/>
                </a:cubicBezTo>
                <a:cubicBezTo>
                  <a:pt x="47565" y="895807"/>
                  <a:pt x="39973" y="874427"/>
                  <a:pt x="29980" y="854440"/>
                </a:cubicBezTo>
                <a:cubicBezTo>
                  <a:pt x="24983" y="834453"/>
                  <a:pt x="20650" y="814288"/>
                  <a:pt x="14990" y="794479"/>
                </a:cubicBezTo>
                <a:cubicBezTo>
                  <a:pt x="10649" y="779286"/>
                  <a:pt x="0" y="765310"/>
                  <a:pt x="0" y="749509"/>
                </a:cubicBezTo>
                <a:cubicBezTo>
                  <a:pt x="0" y="629484"/>
                  <a:pt x="3047" y="509175"/>
                  <a:pt x="14990" y="389745"/>
                </a:cubicBezTo>
                <a:cubicBezTo>
                  <a:pt x="25334" y="286309"/>
                  <a:pt x="54056" y="293746"/>
                  <a:pt x="134911" y="239843"/>
                </a:cubicBezTo>
                <a:cubicBezTo>
                  <a:pt x="149901" y="229850"/>
                  <a:pt x="162791" y="215560"/>
                  <a:pt x="179882" y="209863"/>
                </a:cubicBezTo>
                <a:cubicBezTo>
                  <a:pt x="209862" y="199869"/>
                  <a:pt x="238538" y="184351"/>
                  <a:pt x="269822" y="179882"/>
                </a:cubicBezTo>
                <a:cubicBezTo>
                  <a:pt x="509773" y="145604"/>
                  <a:pt x="409982" y="161519"/>
                  <a:pt x="569626" y="134912"/>
                </a:cubicBezTo>
                <a:lnTo>
                  <a:pt x="659567" y="104932"/>
                </a:lnTo>
                <a:cubicBezTo>
                  <a:pt x="674557" y="99935"/>
                  <a:pt x="691390" y="98706"/>
                  <a:pt x="704537" y="89941"/>
                </a:cubicBezTo>
                <a:cubicBezTo>
                  <a:pt x="719527" y="79948"/>
                  <a:pt x="733045" y="67278"/>
                  <a:pt x="749508" y="59961"/>
                </a:cubicBezTo>
                <a:cubicBezTo>
                  <a:pt x="778386" y="47126"/>
                  <a:pt x="839449" y="29981"/>
                  <a:pt x="839449" y="29981"/>
                </a:cubicBezTo>
                <a:lnTo>
                  <a:pt x="839449" y="29981"/>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itle 1">
            <a:extLst>
              <a:ext uri="{FF2B5EF4-FFF2-40B4-BE49-F238E27FC236}">
                <a16:creationId xmlns:a16="http://schemas.microsoft.com/office/drawing/2014/main" id="{27D56B1B-958F-41C4-82A4-F5A142F61D74}"/>
              </a:ext>
            </a:extLst>
          </p:cNvPr>
          <p:cNvSpPr>
            <a:spLocks noGrp="1"/>
          </p:cNvSpPr>
          <p:nvPr>
            <p:ph type="title"/>
          </p:nvPr>
        </p:nvSpPr>
        <p:spPr>
          <a:xfrm>
            <a:off x="1297176" y="0"/>
            <a:ext cx="6561287" cy="800100"/>
          </a:xfrm>
        </p:spPr>
        <p:txBody>
          <a:bodyPr/>
          <a:lstStyle/>
          <a:p>
            <a:r>
              <a:rPr lang="en-GB" sz="2800" dirty="0">
                <a:solidFill>
                  <a:srgbClr val="0070C0"/>
                </a:solidFill>
              </a:rPr>
              <a:t>Behavioural Styles</a:t>
            </a:r>
          </a:p>
        </p:txBody>
      </p:sp>
    </p:spTree>
    <p:extLst>
      <p:ext uri="{BB962C8B-B14F-4D97-AF65-F5344CB8AC3E}">
        <p14:creationId xmlns:p14="http://schemas.microsoft.com/office/powerpoint/2010/main" val="362600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8" descr="Image result for clip art 3d person">
            <a:extLst>
              <a:ext uri="{FF2B5EF4-FFF2-40B4-BE49-F238E27FC236}">
                <a16:creationId xmlns:a16="http://schemas.microsoft.com/office/drawing/2014/main" id="{C40B167B-5ADF-4B8E-A62A-327922662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0526" y="835025"/>
            <a:ext cx="2077344" cy="207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7" name="Rectangle 5">
            <a:extLst>
              <a:ext uri="{FF2B5EF4-FFF2-40B4-BE49-F238E27FC236}">
                <a16:creationId xmlns:a16="http://schemas.microsoft.com/office/drawing/2014/main" id="{A198C94A-08A4-4502-AAD7-44C5176E4517}"/>
              </a:ext>
            </a:extLst>
          </p:cNvPr>
          <p:cNvSpPr>
            <a:spLocks noGrp="1" noChangeArrowheads="1"/>
          </p:cNvSpPr>
          <p:nvPr>
            <p:ph type="body" idx="1"/>
          </p:nvPr>
        </p:nvSpPr>
        <p:spPr/>
        <p:txBody>
          <a:bodyPr>
            <a:normAutofit/>
          </a:bodyPr>
          <a:lstStyle/>
          <a:p>
            <a:r>
              <a:rPr lang="en-GB" altLang="en-US" sz="2000" dirty="0"/>
              <a:t>Characteristics</a:t>
            </a:r>
          </a:p>
          <a:p>
            <a:pPr lvl="1"/>
            <a:r>
              <a:rPr lang="en-GB" altLang="en-US" sz="2000" dirty="0"/>
              <a:t>Business like, fast and decisive; Seeks control</a:t>
            </a:r>
          </a:p>
          <a:p>
            <a:pPr lvl="1"/>
            <a:r>
              <a:rPr lang="en-GB" altLang="en-US" sz="2000" dirty="0"/>
              <a:t>Dislikes inefficiency and indecision </a:t>
            </a:r>
          </a:p>
          <a:p>
            <a:pPr lvl="1"/>
            <a:r>
              <a:rPr lang="en-US" altLang="en-US" sz="2000" dirty="0"/>
              <a:t>Places great emphasis on action and results. </a:t>
            </a:r>
          </a:p>
          <a:p>
            <a:pPr lvl="1"/>
            <a:r>
              <a:rPr lang="en-US" altLang="en-US" sz="2000" dirty="0"/>
              <a:t>Time orientation is here and now</a:t>
            </a:r>
          </a:p>
          <a:p>
            <a:pPr lvl="1"/>
            <a:r>
              <a:rPr lang="en-US" altLang="en-US" sz="2000" dirty="0"/>
              <a:t>Likes to get things done - hates spinning things out. </a:t>
            </a:r>
          </a:p>
          <a:p>
            <a:pPr lvl="1"/>
            <a:r>
              <a:rPr lang="en-US" altLang="en-US" sz="2000" dirty="0"/>
              <a:t>Are dynamic and resourceful</a:t>
            </a:r>
            <a:endParaRPr lang="en-GB" altLang="en-US" sz="2000" dirty="0"/>
          </a:p>
          <a:p>
            <a:r>
              <a:rPr lang="en-US" altLang="en-US" sz="2000" dirty="0"/>
              <a:t>May be perceived as:</a:t>
            </a:r>
          </a:p>
          <a:p>
            <a:pPr lvl="1"/>
            <a:r>
              <a:rPr lang="en-US" altLang="en-US" sz="2000" dirty="0"/>
              <a:t>Decisive, direct and pragmatic. </a:t>
            </a:r>
          </a:p>
          <a:p>
            <a:pPr lvl="1"/>
            <a:r>
              <a:rPr lang="en-US" altLang="en-US" sz="2000" dirty="0"/>
              <a:t>Focused on the short term and neglecting long term implications. </a:t>
            </a:r>
            <a:endParaRPr lang="en-GB" altLang="en-US" sz="2000" dirty="0"/>
          </a:p>
          <a:p>
            <a:pPr lvl="1"/>
            <a:r>
              <a:rPr lang="en-GB" altLang="en-US" sz="2000" dirty="0"/>
              <a:t>Impulsive and simplistic - acting before thinking </a:t>
            </a:r>
          </a:p>
        </p:txBody>
      </p:sp>
      <p:sp>
        <p:nvSpPr>
          <p:cNvPr id="7" name="Title 1">
            <a:extLst>
              <a:ext uri="{FF2B5EF4-FFF2-40B4-BE49-F238E27FC236}">
                <a16:creationId xmlns:a16="http://schemas.microsoft.com/office/drawing/2014/main" id="{27D56B1B-958F-41C4-82A4-F5A142F61D74}"/>
              </a:ext>
            </a:extLst>
          </p:cNvPr>
          <p:cNvSpPr>
            <a:spLocks noGrp="1"/>
          </p:cNvSpPr>
          <p:nvPr>
            <p:ph type="title"/>
          </p:nvPr>
        </p:nvSpPr>
        <p:spPr>
          <a:xfrm>
            <a:off x="1297176" y="0"/>
            <a:ext cx="6561287" cy="800100"/>
          </a:xfrm>
        </p:spPr>
        <p:txBody>
          <a:bodyPr/>
          <a:lstStyle/>
          <a:p>
            <a:r>
              <a:rPr lang="en-GB" sz="2800" dirty="0" smtClean="0">
                <a:solidFill>
                  <a:srgbClr val="0070C0"/>
                </a:solidFill>
              </a:rPr>
              <a:t>Driver (Commander)</a:t>
            </a:r>
            <a:endParaRPr lang="en-GB" sz="2800" dirty="0">
              <a:solidFill>
                <a:srgbClr val="0070C0"/>
              </a:solidFill>
            </a:endParaRPr>
          </a:p>
        </p:txBody>
      </p:sp>
    </p:spTree>
    <p:extLst>
      <p:ext uri="{BB962C8B-B14F-4D97-AF65-F5344CB8AC3E}">
        <p14:creationId xmlns:p14="http://schemas.microsoft.com/office/powerpoint/2010/main" val="234143347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DE886-9CF0-4877-BC95-BEF05B876AAF}"/>
              </a:ext>
            </a:extLst>
          </p:cNvPr>
          <p:cNvSpPr>
            <a:spLocks noGrp="1"/>
          </p:cNvSpPr>
          <p:nvPr>
            <p:ph idx="1"/>
          </p:nvPr>
        </p:nvSpPr>
        <p:spPr>
          <a:xfrm>
            <a:off x="457200" y="931863"/>
            <a:ext cx="8229600" cy="2491821"/>
          </a:xfrm>
        </p:spPr>
        <p:txBody>
          <a:bodyPr>
            <a:normAutofit/>
          </a:bodyPr>
          <a:lstStyle/>
          <a:p>
            <a:r>
              <a:rPr lang="en-GB" altLang="en-US" sz="2000" dirty="0"/>
              <a:t>Good at: </a:t>
            </a:r>
          </a:p>
          <a:p>
            <a:pPr lvl="1"/>
            <a:r>
              <a:rPr lang="en-US" altLang="en-US" sz="2000" dirty="0"/>
              <a:t>Translating ideas into action </a:t>
            </a:r>
          </a:p>
          <a:p>
            <a:pPr lvl="1"/>
            <a:r>
              <a:rPr lang="en-US" altLang="en-US" sz="2000" dirty="0"/>
              <a:t>Getting things moving &amp; overcoming resistance</a:t>
            </a:r>
          </a:p>
          <a:p>
            <a:pPr lvl="1"/>
            <a:r>
              <a:rPr lang="en-GB" sz="2000" dirty="0"/>
              <a:t>Being decisive</a:t>
            </a:r>
          </a:p>
          <a:p>
            <a:pPr lvl="1"/>
            <a:r>
              <a:rPr lang="en-GB" sz="2000" dirty="0"/>
              <a:t>Getting things done</a:t>
            </a:r>
          </a:p>
          <a:p>
            <a:pPr lvl="1"/>
            <a:r>
              <a:rPr lang="en-GB" sz="2000" dirty="0"/>
              <a:t>Being tough minded</a:t>
            </a:r>
          </a:p>
        </p:txBody>
      </p:sp>
      <p:sp>
        <p:nvSpPr>
          <p:cNvPr id="5" name="Title 1">
            <a:extLst>
              <a:ext uri="{FF2B5EF4-FFF2-40B4-BE49-F238E27FC236}">
                <a16:creationId xmlns:a16="http://schemas.microsoft.com/office/drawing/2014/main" id="{27D56B1B-958F-41C4-82A4-F5A142F61D74}"/>
              </a:ext>
            </a:extLst>
          </p:cNvPr>
          <p:cNvSpPr>
            <a:spLocks noGrp="1"/>
          </p:cNvSpPr>
          <p:nvPr>
            <p:ph type="title"/>
          </p:nvPr>
        </p:nvSpPr>
        <p:spPr>
          <a:xfrm>
            <a:off x="1297176" y="0"/>
            <a:ext cx="6561287" cy="800100"/>
          </a:xfrm>
        </p:spPr>
        <p:txBody>
          <a:bodyPr/>
          <a:lstStyle/>
          <a:p>
            <a:r>
              <a:rPr lang="en-GB" sz="2800" dirty="0" smtClean="0">
                <a:solidFill>
                  <a:srgbClr val="0070C0"/>
                </a:solidFill>
              </a:rPr>
              <a:t>Driver (Commander)</a:t>
            </a:r>
            <a:endParaRPr lang="en-GB" sz="2800" dirty="0">
              <a:solidFill>
                <a:srgbClr val="0070C0"/>
              </a:solidFill>
            </a:endParaRPr>
          </a:p>
        </p:txBody>
      </p:sp>
    </p:spTree>
    <p:extLst>
      <p:ext uri="{BB962C8B-B14F-4D97-AF65-F5344CB8AC3E}">
        <p14:creationId xmlns:p14="http://schemas.microsoft.com/office/powerpoint/2010/main" val="354170767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6C280B1-8A46-4788-8C29-AEC9763C40AA}"/>
              </a:ext>
            </a:extLst>
          </p:cNvPr>
          <p:cNvGrpSpPr/>
          <p:nvPr/>
        </p:nvGrpSpPr>
        <p:grpSpPr>
          <a:xfrm>
            <a:off x="0" y="570269"/>
            <a:ext cx="8358301" cy="3735031"/>
            <a:chOff x="-238469" y="621069"/>
            <a:chExt cx="8358301" cy="3735031"/>
          </a:xfrm>
        </p:grpSpPr>
        <p:sp>
          <p:nvSpPr>
            <p:cNvPr id="176135" name="Rectangle 7">
              <a:extLst>
                <a:ext uri="{FF2B5EF4-FFF2-40B4-BE49-F238E27FC236}">
                  <a16:creationId xmlns:a16="http://schemas.microsoft.com/office/drawing/2014/main" id="{F8C7AE8B-DCC6-49DE-A6FA-4525F10BBF28}"/>
                </a:ext>
              </a:extLst>
            </p:cNvPr>
            <p:cNvSpPr>
              <a:spLocks noChangeArrowheads="1"/>
            </p:cNvSpPr>
            <p:nvPr/>
          </p:nvSpPr>
          <p:spPr bwMode="auto">
            <a:xfrm>
              <a:off x="-139249" y="623557"/>
              <a:ext cx="3384550" cy="582943"/>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dirty="0">
                  <a:solidFill>
                    <a:srgbClr val="0000FF"/>
                  </a:solidFill>
                </a:rPr>
                <a:t>Amiable</a:t>
              </a:r>
            </a:p>
          </p:txBody>
        </p:sp>
        <p:sp>
          <p:nvSpPr>
            <p:cNvPr id="176136" name="Rectangle 8">
              <a:extLst>
                <a:ext uri="{FF2B5EF4-FFF2-40B4-BE49-F238E27FC236}">
                  <a16:creationId xmlns:a16="http://schemas.microsoft.com/office/drawing/2014/main" id="{8011774A-091D-4E78-8A7E-7BB67CCCB12E}"/>
                </a:ext>
              </a:extLst>
            </p:cNvPr>
            <p:cNvSpPr>
              <a:spLocks noChangeArrowheads="1"/>
            </p:cNvSpPr>
            <p:nvPr/>
          </p:nvSpPr>
          <p:spPr bwMode="auto">
            <a:xfrm>
              <a:off x="4735282" y="621069"/>
              <a:ext cx="3384550" cy="585431"/>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dirty="0">
                  <a:solidFill>
                    <a:srgbClr val="0000FF"/>
                  </a:solidFill>
                </a:rPr>
                <a:t>Expressive</a:t>
              </a:r>
            </a:p>
          </p:txBody>
        </p:sp>
        <p:sp>
          <p:nvSpPr>
            <p:cNvPr id="176137" name="Rectangle 9">
              <a:extLst>
                <a:ext uri="{FF2B5EF4-FFF2-40B4-BE49-F238E27FC236}">
                  <a16:creationId xmlns:a16="http://schemas.microsoft.com/office/drawing/2014/main" id="{2260E669-5DF1-417F-8317-D444384800A4}"/>
                </a:ext>
              </a:extLst>
            </p:cNvPr>
            <p:cNvSpPr>
              <a:spLocks noChangeArrowheads="1"/>
            </p:cNvSpPr>
            <p:nvPr/>
          </p:nvSpPr>
          <p:spPr bwMode="auto">
            <a:xfrm>
              <a:off x="-238469" y="3686849"/>
              <a:ext cx="3384550" cy="669251"/>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dirty="0">
                  <a:solidFill>
                    <a:srgbClr val="0000FF"/>
                  </a:solidFill>
                </a:rPr>
                <a:t>Analyst</a:t>
              </a:r>
            </a:p>
          </p:txBody>
        </p:sp>
        <p:sp>
          <p:nvSpPr>
            <p:cNvPr id="176138" name="Rectangle 10">
              <a:extLst>
                <a:ext uri="{FF2B5EF4-FFF2-40B4-BE49-F238E27FC236}">
                  <a16:creationId xmlns:a16="http://schemas.microsoft.com/office/drawing/2014/main" id="{1ADD5331-6551-4CFE-828D-F57F617DC9E7}"/>
                </a:ext>
              </a:extLst>
            </p:cNvPr>
            <p:cNvSpPr>
              <a:spLocks noChangeArrowheads="1"/>
            </p:cNvSpPr>
            <p:nvPr/>
          </p:nvSpPr>
          <p:spPr bwMode="auto">
            <a:xfrm>
              <a:off x="4673545" y="3693894"/>
              <a:ext cx="3384550" cy="613371"/>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dirty="0">
                  <a:solidFill>
                    <a:srgbClr val="0000FF"/>
                  </a:solidFill>
                </a:rPr>
                <a:t>Driver</a:t>
              </a:r>
            </a:p>
          </p:txBody>
        </p:sp>
      </p:grpSp>
      <p:grpSp>
        <p:nvGrpSpPr>
          <p:cNvPr id="9" name="Group 8">
            <a:extLst>
              <a:ext uri="{FF2B5EF4-FFF2-40B4-BE49-F238E27FC236}">
                <a16:creationId xmlns:a16="http://schemas.microsoft.com/office/drawing/2014/main" id="{B595D498-4D38-4103-94BD-BF2505196915}"/>
              </a:ext>
            </a:extLst>
          </p:cNvPr>
          <p:cNvGrpSpPr/>
          <p:nvPr/>
        </p:nvGrpSpPr>
        <p:grpSpPr>
          <a:xfrm>
            <a:off x="76200" y="804187"/>
            <a:ext cx="9066838" cy="6056427"/>
            <a:chOff x="76200" y="804187"/>
            <a:chExt cx="9066838" cy="6056427"/>
          </a:xfrm>
        </p:grpSpPr>
        <p:sp>
          <p:nvSpPr>
            <p:cNvPr id="176131" name="Rectangle 3">
              <a:extLst>
                <a:ext uri="{FF2B5EF4-FFF2-40B4-BE49-F238E27FC236}">
                  <a16:creationId xmlns:a16="http://schemas.microsoft.com/office/drawing/2014/main" id="{2776273B-57E3-4ECE-A62C-5A58619E112F}"/>
                </a:ext>
              </a:extLst>
            </p:cNvPr>
            <p:cNvSpPr>
              <a:spLocks noChangeArrowheads="1"/>
            </p:cNvSpPr>
            <p:nvPr/>
          </p:nvSpPr>
          <p:spPr bwMode="auto">
            <a:xfrm>
              <a:off x="76200" y="6524625"/>
              <a:ext cx="3566683" cy="335989"/>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kumimoji="1" lang="en-GB" altLang="en-US" sz="1600" i="1" dirty="0">
                  <a:solidFill>
                    <a:schemeClr val="bg1"/>
                  </a:solidFill>
                  <a:latin typeface="Comic Sans MS" panose="030F0702030302020204" pitchFamily="66" charset="0"/>
                </a:rPr>
                <a:t>Reference to Merrill &amp; Reid (1999)</a:t>
              </a:r>
            </a:p>
          </p:txBody>
        </p:sp>
        <p:grpSp>
          <p:nvGrpSpPr>
            <p:cNvPr id="176132" name="Group 4">
              <a:extLst>
                <a:ext uri="{FF2B5EF4-FFF2-40B4-BE49-F238E27FC236}">
                  <a16:creationId xmlns:a16="http://schemas.microsoft.com/office/drawing/2014/main" id="{1ABF9210-4FD3-46B2-A1F2-609F1498D4EE}"/>
                </a:ext>
              </a:extLst>
            </p:cNvPr>
            <p:cNvGrpSpPr>
              <a:grpSpLocks/>
            </p:cNvGrpSpPr>
            <p:nvPr/>
          </p:nvGrpSpPr>
          <p:grpSpPr bwMode="auto">
            <a:xfrm>
              <a:off x="76200" y="804187"/>
              <a:ext cx="9066838" cy="5623084"/>
              <a:chOff x="1632" y="709"/>
              <a:chExt cx="3121" cy="2993"/>
            </a:xfrm>
          </p:grpSpPr>
          <p:sp>
            <p:nvSpPr>
              <p:cNvPr id="176133" name="Line 5">
                <a:extLst>
                  <a:ext uri="{FF2B5EF4-FFF2-40B4-BE49-F238E27FC236}">
                    <a16:creationId xmlns:a16="http://schemas.microsoft.com/office/drawing/2014/main" id="{50647D52-2BFA-4B70-A229-71B30B063599}"/>
                  </a:ext>
                </a:extLst>
              </p:cNvPr>
              <p:cNvSpPr>
                <a:spLocks noChangeShapeType="1"/>
              </p:cNvSpPr>
              <p:nvPr/>
            </p:nvSpPr>
            <p:spPr bwMode="auto">
              <a:xfrm>
                <a:off x="3114" y="709"/>
                <a:ext cx="0" cy="2993"/>
              </a:xfrm>
              <a:prstGeom prst="line">
                <a:avLst/>
              </a:prstGeom>
              <a:noFill/>
              <a:ln w="1270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dirty="0"/>
              </a:p>
            </p:txBody>
          </p:sp>
          <p:sp>
            <p:nvSpPr>
              <p:cNvPr id="176134" name="Line 6">
                <a:extLst>
                  <a:ext uri="{FF2B5EF4-FFF2-40B4-BE49-F238E27FC236}">
                    <a16:creationId xmlns:a16="http://schemas.microsoft.com/office/drawing/2014/main" id="{AA8DF5D1-6FE8-4A17-B52C-1A48F0DCF6DC}"/>
                  </a:ext>
                </a:extLst>
              </p:cNvPr>
              <p:cNvSpPr>
                <a:spLocks noChangeShapeType="1"/>
              </p:cNvSpPr>
              <p:nvPr/>
            </p:nvSpPr>
            <p:spPr bwMode="auto">
              <a:xfrm rot="5400000">
                <a:off x="3193" y="645"/>
                <a:ext cx="0" cy="3121"/>
              </a:xfrm>
              <a:prstGeom prst="line">
                <a:avLst/>
              </a:prstGeom>
              <a:noFill/>
              <a:ln w="1270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GB" dirty="0"/>
              </a:p>
            </p:txBody>
          </p:sp>
        </p:grpSp>
        <p:grpSp>
          <p:nvGrpSpPr>
            <p:cNvPr id="5" name="Group 4">
              <a:extLst>
                <a:ext uri="{FF2B5EF4-FFF2-40B4-BE49-F238E27FC236}">
                  <a16:creationId xmlns:a16="http://schemas.microsoft.com/office/drawing/2014/main" id="{77EEF3C5-1A32-40F6-97BE-AD47D829A99E}"/>
                </a:ext>
              </a:extLst>
            </p:cNvPr>
            <p:cNvGrpSpPr/>
            <p:nvPr/>
          </p:nvGrpSpPr>
          <p:grpSpPr>
            <a:xfrm>
              <a:off x="247374" y="913784"/>
              <a:ext cx="4013269" cy="2648963"/>
              <a:chOff x="247374" y="913784"/>
              <a:chExt cx="4013269" cy="2648963"/>
            </a:xfrm>
          </p:grpSpPr>
          <p:sp>
            <p:nvSpPr>
              <p:cNvPr id="3" name="TextBox 2">
                <a:extLst>
                  <a:ext uri="{FF2B5EF4-FFF2-40B4-BE49-F238E27FC236}">
                    <a16:creationId xmlns:a16="http://schemas.microsoft.com/office/drawing/2014/main" id="{1BC6EF5D-3E6D-4B9E-A32E-20DF9297436E}"/>
                  </a:ext>
                </a:extLst>
              </p:cNvPr>
              <p:cNvSpPr txBox="1"/>
              <p:nvPr/>
            </p:nvSpPr>
            <p:spPr>
              <a:xfrm>
                <a:off x="348743" y="1290180"/>
                <a:ext cx="1878563" cy="830997"/>
              </a:xfrm>
              <a:prstGeom prst="rect">
                <a:avLst/>
              </a:prstGeom>
              <a:solidFill>
                <a:srgbClr val="FF66CC"/>
              </a:solidFill>
            </p:spPr>
            <p:txBody>
              <a:bodyPr wrap="square" rtlCol="0">
                <a:spAutoFit/>
              </a:bodyPr>
              <a:lstStyle/>
              <a:p>
                <a:r>
                  <a:rPr lang="en-GB" sz="2400" dirty="0">
                    <a:solidFill>
                      <a:schemeClr val="bg1"/>
                    </a:solidFill>
                    <a:latin typeface="Calibri" panose="020F0502020204030204" pitchFamily="34" charset="0"/>
                    <a:cs typeface="Calibri" panose="020F0502020204030204" pitchFamily="34" charset="0"/>
                  </a:rPr>
                  <a:t>Let’s do it together</a:t>
                </a:r>
              </a:p>
            </p:txBody>
          </p:sp>
          <p:sp>
            <p:nvSpPr>
              <p:cNvPr id="22" name="Speech Bubble: Oval 21">
                <a:extLst>
                  <a:ext uri="{FF2B5EF4-FFF2-40B4-BE49-F238E27FC236}">
                    <a16:creationId xmlns:a16="http://schemas.microsoft.com/office/drawing/2014/main" id="{987A51A1-3B99-455F-AFBF-EF550155A032}"/>
                  </a:ext>
                </a:extLst>
              </p:cNvPr>
              <p:cNvSpPr/>
              <p:nvPr/>
            </p:nvSpPr>
            <p:spPr>
              <a:xfrm>
                <a:off x="2508043" y="913784"/>
                <a:ext cx="1752600" cy="1079500"/>
              </a:xfrm>
              <a:prstGeom prst="wedgeEllipseCallout">
                <a:avLst>
                  <a:gd name="adj1" fmla="val -27355"/>
                  <a:gd name="adj2" fmla="val 719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2000" dirty="0">
                    <a:solidFill>
                      <a:srgbClr val="0000FF"/>
                    </a:solidFill>
                    <a:latin typeface="Comic Sans MS" panose="030F0702030302020204" pitchFamily="66" charset="0"/>
                  </a:rPr>
                  <a:t>“I like …”</a:t>
                </a:r>
              </a:p>
            </p:txBody>
          </p:sp>
          <p:sp>
            <p:nvSpPr>
              <p:cNvPr id="28" name="TextBox 27">
                <a:extLst>
                  <a:ext uri="{FF2B5EF4-FFF2-40B4-BE49-F238E27FC236}">
                    <a16:creationId xmlns:a16="http://schemas.microsoft.com/office/drawing/2014/main" id="{39DB57B2-6CE1-45C2-B9FB-CD4A47BDC5DD}"/>
                  </a:ext>
                </a:extLst>
              </p:cNvPr>
              <p:cNvSpPr txBox="1"/>
              <p:nvPr/>
            </p:nvSpPr>
            <p:spPr>
              <a:xfrm>
                <a:off x="247374" y="2239308"/>
                <a:ext cx="3790975" cy="1323439"/>
              </a:xfrm>
              <a:prstGeom prst="rect">
                <a:avLst/>
              </a:prstGeom>
              <a:noFill/>
            </p:spPr>
            <p:txBody>
              <a:bodyPr wrap="square" rtlCol="0">
                <a:spAutoFit/>
              </a:bodyPr>
              <a:lstStyle/>
              <a:p>
                <a:r>
                  <a:rPr lang="en-GB" sz="2000" dirty="0">
                    <a:solidFill>
                      <a:srgbClr val="0000FF"/>
                    </a:solidFill>
                    <a:latin typeface="Calibri" panose="020F0502020204030204" pitchFamily="34" charset="0"/>
                    <a:cs typeface="Calibri" panose="020F0502020204030204" pitchFamily="34" charset="0"/>
                  </a:rPr>
                  <a:t>A balanced disposition; a pleasing personality; promoter of harmony; loyal to team and friends; genuine concern for people</a:t>
                </a:r>
              </a:p>
            </p:txBody>
          </p:sp>
        </p:grpSp>
        <p:grpSp>
          <p:nvGrpSpPr>
            <p:cNvPr id="6" name="Group 5">
              <a:extLst>
                <a:ext uri="{FF2B5EF4-FFF2-40B4-BE49-F238E27FC236}">
                  <a16:creationId xmlns:a16="http://schemas.microsoft.com/office/drawing/2014/main" id="{D42F0F8B-9A99-4295-84A9-F40EA57CB1D6}"/>
                </a:ext>
              </a:extLst>
            </p:cNvPr>
            <p:cNvGrpSpPr/>
            <p:nvPr/>
          </p:nvGrpSpPr>
          <p:grpSpPr>
            <a:xfrm>
              <a:off x="4640343" y="972819"/>
              <a:ext cx="4409159" cy="2576899"/>
              <a:chOff x="4640343" y="972819"/>
              <a:chExt cx="4409159" cy="2576899"/>
            </a:xfrm>
          </p:grpSpPr>
          <p:sp>
            <p:nvSpPr>
              <p:cNvPr id="23" name="Speech Bubble: Oval 22">
                <a:extLst>
                  <a:ext uri="{FF2B5EF4-FFF2-40B4-BE49-F238E27FC236}">
                    <a16:creationId xmlns:a16="http://schemas.microsoft.com/office/drawing/2014/main" id="{2E310D11-3908-48CA-9E0F-3E0E020A1CBE}"/>
                  </a:ext>
                </a:extLst>
              </p:cNvPr>
              <p:cNvSpPr/>
              <p:nvPr/>
            </p:nvSpPr>
            <p:spPr>
              <a:xfrm>
                <a:off x="7296902" y="972819"/>
                <a:ext cx="1752600" cy="1079500"/>
              </a:xfrm>
              <a:prstGeom prst="wedgeEllipseCallout">
                <a:avLst>
                  <a:gd name="adj1" fmla="val -27355"/>
                  <a:gd name="adj2" fmla="val 719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2000" dirty="0">
                    <a:solidFill>
                      <a:srgbClr val="0000FF"/>
                    </a:solidFill>
                    <a:latin typeface="Comic Sans MS" panose="030F0702030302020204" pitchFamily="66" charset="0"/>
                  </a:rPr>
                  <a:t>“I feel …”</a:t>
                </a:r>
              </a:p>
            </p:txBody>
          </p:sp>
          <p:sp>
            <p:nvSpPr>
              <p:cNvPr id="25" name="TextBox 24">
                <a:extLst>
                  <a:ext uri="{FF2B5EF4-FFF2-40B4-BE49-F238E27FC236}">
                    <a16:creationId xmlns:a16="http://schemas.microsoft.com/office/drawing/2014/main" id="{CBD4777D-054D-4A39-81E0-38337D6A7085}"/>
                  </a:ext>
                </a:extLst>
              </p:cNvPr>
              <p:cNvSpPr txBox="1"/>
              <p:nvPr/>
            </p:nvSpPr>
            <p:spPr>
              <a:xfrm>
                <a:off x="4884466" y="1290179"/>
                <a:ext cx="2138634" cy="830997"/>
              </a:xfrm>
              <a:prstGeom prst="rect">
                <a:avLst/>
              </a:prstGeom>
              <a:solidFill>
                <a:srgbClr val="FF66CC"/>
              </a:solidFill>
            </p:spPr>
            <p:txBody>
              <a:bodyPr wrap="square" rtlCol="0">
                <a:spAutoFit/>
              </a:bodyPr>
              <a:lstStyle/>
              <a:p>
                <a:r>
                  <a:rPr lang="en-GB" sz="2400" dirty="0">
                    <a:solidFill>
                      <a:schemeClr val="bg1"/>
                    </a:solidFill>
                    <a:latin typeface="Calibri" panose="020F0502020204030204" pitchFamily="34" charset="0"/>
                    <a:cs typeface="Calibri" panose="020F0502020204030204" pitchFamily="34" charset="0"/>
                  </a:rPr>
                  <a:t>Let’s do it with some fun</a:t>
                </a:r>
              </a:p>
            </p:txBody>
          </p:sp>
          <p:sp>
            <p:nvSpPr>
              <p:cNvPr id="29" name="TextBox 28">
                <a:extLst>
                  <a:ext uri="{FF2B5EF4-FFF2-40B4-BE49-F238E27FC236}">
                    <a16:creationId xmlns:a16="http://schemas.microsoft.com/office/drawing/2014/main" id="{BF2CCF5B-25D7-4D21-A942-EEB38805295D}"/>
                  </a:ext>
                </a:extLst>
              </p:cNvPr>
              <p:cNvSpPr txBox="1"/>
              <p:nvPr/>
            </p:nvSpPr>
            <p:spPr>
              <a:xfrm>
                <a:off x="4640343" y="2226279"/>
                <a:ext cx="4409159" cy="1323439"/>
              </a:xfrm>
              <a:prstGeom prst="rect">
                <a:avLst/>
              </a:prstGeom>
              <a:noFill/>
            </p:spPr>
            <p:txBody>
              <a:bodyPr wrap="square" rtlCol="0">
                <a:spAutoFit/>
              </a:bodyPr>
              <a:lstStyle/>
              <a:p>
                <a:r>
                  <a:rPr lang="en-GB" sz="2000" dirty="0">
                    <a:solidFill>
                      <a:srgbClr val="0000FF"/>
                    </a:solidFill>
                    <a:latin typeface="Calibri" panose="020F0502020204030204" pitchFamily="34" charset="0"/>
                    <a:cs typeface="Calibri" panose="020F0502020204030204" pitchFamily="34" charset="0"/>
                  </a:rPr>
                  <a:t>The ability to talk about anything, anywhere, any time (</a:t>
                </a:r>
                <a:r>
                  <a:rPr lang="en-GB" sz="2000" i="1" dirty="0">
                    <a:solidFill>
                      <a:srgbClr val="0000FF"/>
                    </a:solidFill>
                    <a:latin typeface="Calibri" panose="020F0502020204030204" pitchFamily="34" charset="0"/>
                    <a:cs typeface="Calibri" panose="020F0502020204030204" pitchFamily="34" charset="0"/>
                  </a:rPr>
                  <a:t>with or without information</a:t>
                </a:r>
                <a:r>
                  <a:rPr lang="en-GB" sz="2000" dirty="0">
                    <a:solidFill>
                      <a:srgbClr val="0000FF"/>
                    </a:solidFill>
                    <a:latin typeface="Calibri" panose="020F0502020204030204" pitchFamily="34" charset="0"/>
                    <a:cs typeface="Calibri" panose="020F0502020204030204" pitchFamily="34" charset="0"/>
                  </a:rPr>
                  <a:t>); a sense of humour and optimism; a bubbly personality</a:t>
                </a:r>
              </a:p>
            </p:txBody>
          </p:sp>
        </p:grpSp>
        <p:grpSp>
          <p:nvGrpSpPr>
            <p:cNvPr id="7" name="Group 6">
              <a:extLst>
                <a:ext uri="{FF2B5EF4-FFF2-40B4-BE49-F238E27FC236}">
                  <a16:creationId xmlns:a16="http://schemas.microsoft.com/office/drawing/2014/main" id="{C0F9F70F-C4BE-4901-BE9F-E43DF43105C5}"/>
                </a:ext>
              </a:extLst>
            </p:cNvPr>
            <p:cNvGrpSpPr/>
            <p:nvPr/>
          </p:nvGrpSpPr>
          <p:grpSpPr>
            <a:xfrm>
              <a:off x="195127" y="3816350"/>
              <a:ext cx="4065516" cy="2708275"/>
              <a:chOff x="195127" y="3816350"/>
              <a:chExt cx="4065516" cy="2708275"/>
            </a:xfrm>
          </p:grpSpPr>
          <p:sp>
            <p:nvSpPr>
              <p:cNvPr id="4" name="Speech Bubble: Oval 3">
                <a:extLst>
                  <a:ext uri="{FF2B5EF4-FFF2-40B4-BE49-F238E27FC236}">
                    <a16:creationId xmlns:a16="http://schemas.microsoft.com/office/drawing/2014/main" id="{BAD44FA5-3EEC-478A-9B0F-0C5CA74AD472}"/>
                  </a:ext>
                </a:extLst>
              </p:cNvPr>
              <p:cNvSpPr/>
              <p:nvPr/>
            </p:nvSpPr>
            <p:spPr>
              <a:xfrm>
                <a:off x="2296139" y="3816350"/>
                <a:ext cx="1964504" cy="1079500"/>
              </a:xfrm>
              <a:prstGeom prst="wedgeEllipseCallout">
                <a:avLst>
                  <a:gd name="adj1" fmla="val -27355"/>
                  <a:gd name="adj2" fmla="val 719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2000" dirty="0">
                    <a:solidFill>
                      <a:srgbClr val="0000FF"/>
                    </a:solidFill>
                    <a:latin typeface="Comic Sans MS" panose="030F0702030302020204" pitchFamily="66" charset="0"/>
                  </a:rPr>
                  <a:t>“I think …”</a:t>
                </a:r>
              </a:p>
            </p:txBody>
          </p:sp>
          <p:sp>
            <p:nvSpPr>
              <p:cNvPr id="27" name="TextBox 26">
                <a:extLst>
                  <a:ext uri="{FF2B5EF4-FFF2-40B4-BE49-F238E27FC236}">
                    <a16:creationId xmlns:a16="http://schemas.microsoft.com/office/drawing/2014/main" id="{7C412EEE-38F1-4D3C-9BAF-9C194F9A3F11}"/>
                  </a:ext>
                </a:extLst>
              </p:cNvPr>
              <p:cNvSpPr txBox="1"/>
              <p:nvPr/>
            </p:nvSpPr>
            <p:spPr>
              <a:xfrm>
                <a:off x="384333" y="4356376"/>
                <a:ext cx="1911805" cy="830997"/>
              </a:xfrm>
              <a:prstGeom prst="rect">
                <a:avLst/>
              </a:prstGeom>
              <a:solidFill>
                <a:srgbClr val="FF66CC"/>
              </a:solidFill>
            </p:spPr>
            <p:txBody>
              <a:bodyPr wrap="square" rtlCol="0">
                <a:spAutoFit/>
              </a:bodyPr>
              <a:lstStyle/>
              <a:p>
                <a:r>
                  <a:rPr lang="en-GB" sz="2400" dirty="0">
                    <a:solidFill>
                      <a:schemeClr val="bg1"/>
                    </a:solidFill>
                    <a:latin typeface="Calibri" panose="020F0502020204030204" pitchFamily="34" charset="0"/>
                    <a:cs typeface="Calibri" panose="020F0502020204030204" pitchFamily="34" charset="0"/>
                  </a:rPr>
                  <a:t>Let’s do it the right way</a:t>
                </a:r>
              </a:p>
            </p:txBody>
          </p:sp>
          <p:sp>
            <p:nvSpPr>
              <p:cNvPr id="30" name="TextBox 29">
                <a:extLst>
                  <a:ext uri="{FF2B5EF4-FFF2-40B4-BE49-F238E27FC236}">
                    <a16:creationId xmlns:a16="http://schemas.microsoft.com/office/drawing/2014/main" id="{F95F0D95-9821-4E60-BE2A-6D17BAFC24F9}"/>
                  </a:ext>
                </a:extLst>
              </p:cNvPr>
              <p:cNvSpPr txBox="1"/>
              <p:nvPr/>
            </p:nvSpPr>
            <p:spPr>
              <a:xfrm>
                <a:off x="195127" y="5201186"/>
                <a:ext cx="3790975" cy="1323439"/>
              </a:xfrm>
              <a:prstGeom prst="rect">
                <a:avLst/>
              </a:prstGeom>
              <a:solidFill>
                <a:schemeClr val="bg1"/>
              </a:solidFill>
            </p:spPr>
            <p:txBody>
              <a:bodyPr wrap="square" rtlCol="0">
                <a:spAutoFit/>
              </a:bodyPr>
              <a:lstStyle/>
              <a:p>
                <a:r>
                  <a:rPr lang="en-GB" sz="2000" dirty="0">
                    <a:solidFill>
                      <a:srgbClr val="0000FF"/>
                    </a:solidFill>
                    <a:latin typeface="Calibri" panose="020F0502020204030204" pitchFamily="34" charset="0"/>
                    <a:cs typeface="Calibri" panose="020F0502020204030204" pitchFamily="34" charset="0"/>
                  </a:rPr>
                  <a:t>The ability to organise, to set long-term goals; the holding of high standards and ideals; a strong sense of duty; an ability to analyse</a:t>
                </a:r>
              </a:p>
            </p:txBody>
          </p:sp>
        </p:grpSp>
        <p:grpSp>
          <p:nvGrpSpPr>
            <p:cNvPr id="8" name="Group 7">
              <a:extLst>
                <a:ext uri="{FF2B5EF4-FFF2-40B4-BE49-F238E27FC236}">
                  <a16:creationId xmlns:a16="http://schemas.microsoft.com/office/drawing/2014/main" id="{75F4127E-3B60-43B1-92D8-781651670FA8}"/>
                </a:ext>
              </a:extLst>
            </p:cNvPr>
            <p:cNvGrpSpPr/>
            <p:nvPr/>
          </p:nvGrpSpPr>
          <p:grpSpPr>
            <a:xfrm>
              <a:off x="4590105" y="3942000"/>
              <a:ext cx="4449467" cy="2647186"/>
              <a:chOff x="4590105" y="3942000"/>
              <a:chExt cx="4449467" cy="2647186"/>
            </a:xfrm>
          </p:grpSpPr>
          <p:sp>
            <p:nvSpPr>
              <p:cNvPr id="24" name="Speech Bubble: Oval 23">
                <a:extLst>
                  <a:ext uri="{FF2B5EF4-FFF2-40B4-BE49-F238E27FC236}">
                    <a16:creationId xmlns:a16="http://schemas.microsoft.com/office/drawing/2014/main" id="{DBC665EB-05A1-4C1E-B127-4AB099FF57B1}"/>
                  </a:ext>
                </a:extLst>
              </p:cNvPr>
              <p:cNvSpPr/>
              <p:nvPr/>
            </p:nvSpPr>
            <p:spPr>
              <a:xfrm>
                <a:off x="7112000" y="3942000"/>
                <a:ext cx="1927572" cy="1079500"/>
              </a:xfrm>
              <a:prstGeom prst="wedgeEllipseCallout">
                <a:avLst>
                  <a:gd name="adj1" fmla="val -27355"/>
                  <a:gd name="adj2" fmla="val 719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2000" dirty="0">
                    <a:solidFill>
                      <a:srgbClr val="0000FF"/>
                    </a:solidFill>
                    <a:latin typeface="Comic Sans MS" panose="030F0702030302020204" pitchFamily="66" charset="0"/>
                  </a:rPr>
                  <a:t>“I know …”</a:t>
                </a:r>
              </a:p>
            </p:txBody>
          </p:sp>
          <p:sp>
            <p:nvSpPr>
              <p:cNvPr id="26" name="TextBox 25">
                <a:extLst>
                  <a:ext uri="{FF2B5EF4-FFF2-40B4-BE49-F238E27FC236}">
                    <a16:creationId xmlns:a16="http://schemas.microsoft.com/office/drawing/2014/main" id="{52C0CF57-1D48-46DA-9D0A-8F1AEBC78239}"/>
                  </a:ext>
                </a:extLst>
              </p:cNvPr>
              <p:cNvSpPr txBox="1"/>
              <p:nvPr/>
            </p:nvSpPr>
            <p:spPr>
              <a:xfrm>
                <a:off x="4973751" y="4356100"/>
                <a:ext cx="1878563" cy="830997"/>
              </a:xfrm>
              <a:prstGeom prst="rect">
                <a:avLst/>
              </a:prstGeom>
              <a:solidFill>
                <a:srgbClr val="FF66CC"/>
              </a:solidFill>
            </p:spPr>
            <p:txBody>
              <a:bodyPr wrap="square" rtlCol="0">
                <a:spAutoFit/>
              </a:bodyPr>
              <a:lstStyle/>
              <a:p>
                <a:r>
                  <a:rPr lang="en-GB" sz="2400" dirty="0">
                    <a:solidFill>
                      <a:schemeClr val="bg1"/>
                    </a:solidFill>
                    <a:latin typeface="Calibri" panose="020F0502020204030204" pitchFamily="34" charset="0"/>
                    <a:cs typeface="Calibri" panose="020F0502020204030204" pitchFamily="34" charset="0"/>
                  </a:rPr>
                  <a:t>Let’s do it my way</a:t>
                </a:r>
              </a:p>
            </p:txBody>
          </p:sp>
          <p:sp>
            <p:nvSpPr>
              <p:cNvPr id="31" name="TextBox 30">
                <a:extLst>
                  <a:ext uri="{FF2B5EF4-FFF2-40B4-BE49-F238E27FC236}">
                    <a16:creationId xmlns:a16="http://schemas.microsoft.com/office/drawing/2014/main" id="{BE588CE6-4FEF-48A4-ABA0-337AF7F3E9DA}"/>
                  </a:ext>
                </a:extLst>
              </p:cNvPr>
              <p:cNvSpPr txBox="1"/>
              <p:nvPr/>
            </p:nvSpPr>
            <p:spPr>
              <a:xfrm>
                <a:off x="4590105" y="5265747"/>
                <a:ext cx="4449467" cy="1323439"/>
              </a:xfrm>
              <a:prstGeom prst="rect">
                <a:avLst/>
              </a:prstGeom>
              <a:solidFill>
                <a:schemeClr val="bg1"/>
              </a:solidFill>
            </p:spPr>
            <p:txBody>
              <a:bodyPr wrap="square" rtlCol="0">
                <a:spAutoFit/>
              </a:bodyPr>
              <a:lstStyle/>
              <a:p>
                <a:r>
                  <a:rPr lang="en-GB" sz="2000" dirty="0">
                    <a:solidFill>
                      <a:srgbClr val="0000FF"/>
                    </a:solidFill>
                    <a:latin typeface="Calibri" panose="020F0502020204030204" pitchFamily="34" charset="0"/>
                    <a:cs typeface="Calibri" panose="020F0502020204030204" pitchFamily="34" charset="0"/>
                  </a:rPr>
                  <a:t>Directness; the ability to quickly take charge and make decision; a focus on achieving the task; a willingness to take risks; not easily discouraged</a:t>
                </a:r>
              </a:p>
            </p:txBody>
          </p:sp>
        </p:grpSp>
      </p:grpSp>
      <p:pic>
        <p:nvPicPr>
          <p:cNvPr id="32" name="Picture 25" descr="Image result for 3d people clipart">
            <a:extLst>
              <a:ext uri="{FF2B5EF4-FFF2-40B4-BE49-F238E27FC236}">
                <a16:creationId xmlns:a16="http://schemas.microsoft.com/office/drawing/2014/main" id="{10588FAD-2CC5-4EBE-B16F-C4F91D604905}"/>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2870" r="13310"/>
          <a:stretch>
            <a:fillRect/>
          </a:stretch>
        </p:blipFill>
        <p:spPr bwMode="auto">
          <a:xfrm>
            <a:off x="3844703" y="2482570"/>
            <a:ext cx="113030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itle 1">
            <a:extLst>
              <a:ext uri="{FF2B5EF4-FFF2-40B4-BE49-F238E27FC236}">
                <a16:creationId xmlns:a16="http://schemas.microsoft.com/office/drawing/2014/main" id="{27D56B1B-958F-41C4-82A4-F5A142F61D74}"/>
              </a:ext>
            </a:extLst>
          </p:cNvPr>
          <p:cNvSpPr>
            <a:spLocks noGrp="1"/>
          </p:cNvSpPr>
          <p:nvPr>
            <p:ph type="title"/>
          </p:nvPr>
        </p:nvSpPr>
        <p:spPr>
          <a:xfrm>
            <a:off x="1297176" y="0"/>
            <a:ext cx="6561287" cy="800100"/>
          </a:xfrm>
        </p:spPr>
        <p:txBody>
          <a:bodyPr/>
          <a:lstStyle/>
          <a:p>
            <a:r>
              <a:rPr lang="en-GB" sz="2800" dirty="0" smtClean="0">
                <a:solidFill>
                  <a:srgbClr val="0070C0"/>
                </a:solidFill>
              </a:rPr>
              <a:t>Guess your style</a:t>
            </a:r>
            <a:endParaRPr lang="en-GB" sz="2800" dirty="0">
              <a:solidFill>
                <a:srgbClr val="0070C0"/>
              </a:solidFill>
            </a:endParaRPr>
          </a:p>
        </p:txBody>
      </p:sp>
    </p:spTree>
    <p:extLst>
      <p:ext uri="{BB962C8B-B14F-4D97-AF65-F5344CB8AC3E}">
        <p14:creationId xmlns:p14="http://schemas.microsoft.com/office/powerpoint/2010/main" val="2192721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56B1B-958F-41C4-82A4-F5A142F61D74}"/>
              </a:ext>
            </a:extLst>
          </p:cNvPr>
          <p:cNvSpPr>
            <a:spLocks noGrp="1"/>
          </p:cNvSpPr>
          <p:nvPr>
            <p:ph type="title"/>
          </p:nvPr>
        </p:nvSpPr>
        <p:spPr>
          <a:xfrm>
            <a:off x="1297176" y="0"/>
            <a:ext cx="6561287" cy="800100"/>
          </a:xfrm>
        </p:spPr>
        <p:txBody>
          <a:bodyPr/>
          <a:lstStyle/>
          <a:p>
            <a:r>
              <a:rPr lang="en-GB" sz="2800" dirty="0">
                <a:solidFill>
                  <a:srgbClr val="0070C0"/>
                </a:solidFill>
              </a:rPr>
              <a:t>Behavioural Styles</a:t>
            </a:r>
          </a:p>
        </p:txBody>
      </p:sp>
      <p:sp>
        <p:nvSpPr>
          <p:cNvPr id="3" name="Content Placeholder 2">
            <a:extLst>
              <a:ext uri="{FF2B5EF4-FFF2-40B4-BE49-F238E27FC236}">
                <a16:creationId xmlns:a16="http://schemas.microsoft.com/office/drawing/2014/main" id="{11DF4B1B-D16B-4B1C-AAE4-5BFA13B4D704}"/>
              </a:ext>
            </a:extLst>
          </p:cNvPr>
          <p:cNvSpPr>
            <a:spLocks noGrp="1"/>
          </p:cNvSpPr>
          <p:nvPr>
            <p:ph idx="1"/>
          </p:nvPr>
        </p:nvSpPr>
        <p:spPr/>
        <p:txBody>
          <a:bodyPr>
            <a:normAutofit/>
          </a:bodyPr>
          <a:lstStyle/>
          <a:p>
            <a:r>
              <a:rPr lang="en-GB" sz="2000" dirty="0"/>
              <a:t>1960s - David Merrill and Roger Reid (industrial psychologists)</a:t>
            </a:r>
          </a:p>
          <a:p>
            <a:r>
              <a:rPr lang="en-GB" sz="2000" dirty="0"/>
              <a:t>Their BIG question:</a:t>
            </a:r>
          </a:p>
          <a:p>
            <a:pPr lvl="1"/>
            <a:r>
              <a:rPr lang="en-GB" sz="2000" dirty="0"/>
              <a:t>Could managerial, leadership and sales performance be predicted?</a:t>
            </a:r>
          </a:p>
          <a:p>
            <a:r>
              <a:rPr lang="en-GB" sz="2000" dirty="0"/>
              <a:t>They studied:</a:t>
            </a:r>
          </a:p>
          <a:p>
            <a:pPr lvl="1"/>
            <a:r>
              <a:rPr lang="en-GB" sz="2000" dirty="0"/>
              <a:t>How people behave in social situations. </a:t>
            </a:r>
          </a:p>
          <a:p>
            <a:r>
              <a:rPr lang="en-GB" sz="2000" dirty="0"/>
              <a:t>They found:</a:t>
            </a:r>
          </a:p>
          <a:p>
            <a:pPr lvl="1"/>
            <a:r>
              <a:rPr lang="en-GB" sz="2000" dirty="0"/>
              <a:t>People’s behaviour follows two continua</a:t>
            </a:r>
          </a:p>
          <a:p>
            <a:pPr lvl="1"/>
            <a:r>
              <a:rPr lang="en-GB" sz="2000" dirty="0"/>
              <a:t>Assertiveness and Responsiveness.</a:t>
            </a:r>
          </a:p>
          <a:p>
            <a:pPr lvl="1"/>
            <a:r>
              <a:rPr lang="en-GB" sz="2000" dirty="0"/>
              <a:t>A.K.A. Push and Pull</a:t>
            </a:r>
          </a:p>
          <a:p>
            <a:r>
              <a:rPr lang="en-GB" sz="2000" dirty="0"/>
              <a:t>Their Behavioural Styles focus on outer behaviour, rather than the inner you. </a:t>
            </a:r>
          </a:p>
          <a:p>
            <a:pPr lvl="1"/>
            <a:r>
              <a:rPr lang="en-GB" sz="2800" dirty="0"/>
              <a:t>‘</a:t>
            </a:r>
            <a:r>
              <a:rPr lang="en-GB" sz="2800" i="1" dirty="0"/>
              <a:t>the </a:t>
            </a:r>
            <a:r>
              <a:rPr lang="en-GB" sz="2800" i="1" u="sng" dirty="0"/>
              <a:t>you</a:t>
            </a:r>
            <a:r>
              <a:rPr lang="en-GB" sz="2800" i="1" dirty="0"/>
              <a:t> that’s on display’</a:t>
            </a:r>
            <a:r>
              <a:rPr lang="en-GB" sz="2800" dirty="0"/>
              <a:t>.</a:t>
            </a:r>
          </a:p>
          <a:p>
            <a:endParaRPr lang="en-GB" sz="2000" dirty="0"/>
          </a:p>
        </p:txBody>
      </p:sp>
      <p:sp>
        <p:nvSpPr>
          <p:cNvPr id="4" name="Rectangle 3">
            <a:extLst>
              <a:ext uri="{FF2B5EF4-FFF2-40B4-BE49-F238E27FC236}">
                <a16:creationId xmlns:a16="http://schemas.microsoft.com/office/drawing/2014/main" id="{70A5624A-802B-457A-B6C8-23209DB2BD35}"/>
              </a:ext>
            </a:extLst>
          </p:cNvPr>
          <p:cNvSpPr>
            <a:spLocks noChangeArrowheads="1"/>
          </p:cNvSpPr>
          <p:nvPr/>
        </p:nvSpPr>
        <p:spPr bwMode="auto">
          <a:xfrm>
            <a:off x="76200" y="6524625"/>
            <a:ext cx="3683702" cy="366767"/>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kumimoji="1" lang="en-GB" altLang="en-US" i="1" dirty="0">
                <a:solidFill>
                  <a:schemeClr val="bg1"/>
                </a:solidFill>
                <a:latin typeface="+mj-lt"/>
              </a:rPr>
              <a:t>Reference to Merrill &amp; Reid (1999)</a:t>
            </a:r>
          </a:p>
        </p:txBody>
      </p:sp>
    </p:spTree>
    <p:extLst>
      <p:ext uri="{BB962C8B-B14F-4D97-AF65-F5344CB8AC3E}">
        <p14:creationId xmlns:p14="http://schemas.microsoft.com/office/powerpoint/2010/main" val="429468498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6" name="Rectangle 8">
            <a:extLst>
              <a:ext uri="{FF2B5EF4-FFF2-40B4-BE49-F238E27FC236}">
                <a16:creationId xmlns:a16="http://schemas.microsoft.com/office/drawing/2014/main" id="{589E8EC0-51E9-4829-80B9-0D431A6A9186}"/>
              </a:ext>
            </a:extLst>
          </p:cNvPr>
          <p:cNvSpPr>
            <a:spLocks noGrp="1" noChangeArrowheads="1"/>
          </p:cNvSpPr>
          <p:nvPr>
            <p:ph type="body" idx="1"/>
          </p:nvPr>
        </p:nvSpPr>
        <p:spPr>
          <a:xfrm>
            <a:off x="457200" y="3260910"/>
            <a:ext cx="3727938" cy="2432050"/>
          </a:xfrm>
        </p:spPr>
        <p:txBody>
          <a:bodyPr>
            <a:normAutofit lnSpcReduction="10000"/>
          </a:bodyPr>
          <a:lstStyle/>
          <a:p>
            <a:r>
              <a:rPr lang="en-GB" altLang="en-US" dirty="0"/>
              <a:t>Match your guess with your questionnaire</a:t>
            </a:r>
          </a:p>
          <a:p>
            <a:r>
              <a:rPr lang="en-GB" altLang="en-US" dirty="0"/>
              <a:t>Which style is your predominant one?</a:t>
            </a:r>
            <a:endParaRPr lang="en-US" altLang="en-US" dirty="0"/>
          </a:p>
        </p:txBody>
      </p:sp>
      <p:pic>
        <p:nvPicPr>
          <p:cNvPr id="10" name="Picture 8" descr="https://leadershipfreak.files.wordpress.com/2012/10/feedback1.jpg">
            <a:extLst>
              <a:ext uri="{FF2B5EF4-FFF2-40B4-BE49-F238E27FC236}">
                <a16:creationId xmlns:a16="http://schemas.microsoft.com/office/drawing/2014/main" id="{83FB48AD-85D5-4271-A176-127DD5A64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6363" y="882833"/>
            <a:ext cx="2927524"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descr="http://ec.l.thumbs.canstockphoto.com/canstock8158022.jpg">
            <a:extLst>
              <a:ext uri="{FF2B5EF4-FFF2-40B4-BE49-F238E27FC236}">
                <a16:creationId xmlns:a16="http://schemas.microsoft.com/office/drawing/2014/main" id="{40CB8FDE-C6F3-42F3-95DC-E21DA87701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8100" y="921727"/>
            <a:ext cx="17557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https://leadershipfreak.files.wordpress.com/2010/05/question-mark.jpg">
            <a:extLst>
              <a:ext uri="{FF2B5EF4-FFF2-40B4-BE49-F238E27FC236}">
                <a16:creationId xmlns:a16="http://schemas.microsoft.com/office/drawing/2014/main" id="{46E64148-A297-4782-BE42-9B639175D4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63" y="834415"/>
            <a:ext cx="1916112"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8" name="Picture 2" descr="http://cdn.mysitemyway.com/etc-mysitemyway/icons/legacy-previews/icons/blue-chrome-rain-icons-alphanumeric/069448-blue-chrome-rain-icon-alphanumeric-plus-sign-simple.png">
            <a:extLst>
              <a:ext uri="{FF2B5EF4-FFF2-40B4-BE49-F238E27FC236}">
                <a16:creationId xmlns:a16="http://schemas.microsoft.com/office/drawing/2014/main" id="{C1AC3657-27EE-472D-9397-2D5B3AC2AF6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097" t="11400" r="14363" b="8808"/>
          <a:stretch/>
        </p:blipFill>
        <p:spPr bwMode="auto">
          <a:xfrm>
            <a:off x="1955799" y="1393215"/>
            <a:ext cx="889001" cy="977900"/>
          </a:xfrm>
          <a:prstGeom prst="rect">
            <a:avLst/>
          </a:prstGeom>
          <a:noFill/>
          <a:extLst>
            <a:ext uri="{909E8E84-426E-40DD-AFC4-6F175D3DCCD1}">
              <a14:hiddenFill xmlns:a14="http://schemas.microsoft.com/office/drawing/2010/main">
                <a:solidFill>
                  <a:srgbClr val="FFFFFF"/>
                </a:solidFill>
              </a14:hiddenFill>
            </a:ext>
          </a:extLst>
        </p:spPr>
      </p:pic>
      <p:pic>
        <p:nvPicPr>
          <p:cNvPr id="60420" name="Picture 4" descr="http://cdn.mysitemyway.com/etc-mysitemyway/icons/legacy-previews/icons/blue-chrome-rain-icons-alphanumeric/069343-blue-chrome-rain-icon-alphanumeric-equal-sign.png">
            <a:extLst>
              <a:ext uri="{FF2B5EF4-FFF2-40B4-BE49-F238E27FC236}">
                <a16:creationId xmlns:a16="http://schemas.microsoft.com/office/drawing/2014/main" id="{392068FE-FBB6-40F2-85CA-958FD64A47C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209" t="36111" r="20904" b="37698"/>
          <a:stretch/>
        </p:blipFill>
        <p:spPr bwMode="auto">
          <a:xfrm>
            <a:off x="5334175" y="1463065"/>
            <a:ext cx="1092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96F829F-4918-4482-9029-CFC14EC988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35378" y="3218840"/>
            <a:ext cx="4258259" cy="2864013"/>
          </a:xfrm>
          <a:prstGeom prst="rect">
            <a:avLst/>
          </a:prstGeom>
        </p:spPr>
      </p:pic>
      <p:sp>
        <p:nvSpPr>
          <p:cNvPr id="13" name="Title 1">
            <a:extLst>
              <a:ext uri="{FF2B5EF4-FFF2-40B4-BE49-F238E27FC236}">
                <a16:creationId xmlns:a16="http://schemas.microsoft.com/office/drawing/2014/main" id="{27D56B1B-958F-41C4-82A4-F5A142F61D74}"/>
              </a:ext>
            </a:extLst>
          </p:cNvPr>
          <p:cNvSpPr>
            <a:spLocks noGrp="1"/>
          </p:cNvSpPr>
          <p:nvPr>
            <p:ph type="title"/>
          </p:nvPr>
        </p:nvSpPr>
        <p:spPr>
          <a:xfrm>
            <a:off x="1297176" y="0"/>
            <a:ext cx="6561287" cy="800100"/>
          </a:xfrm>
        </p:spPr>
        <p:txBody>
          <a:bodyPr/>
          <a:lstStyle/>
          <a:p>
            <a:r>
              <a:rPr lang="en-GB" sz="2800" dirty="0" smtClean="0">
                <a:solidFill>
                  <a:srgbClr val="0070C0"/>
                </a:solidFill>
              </a:rPr>
              <a:t>What’s your behavioural style?</a:t>
            </a:r>
            <a:endParaRPr lang="en-GB" sz="2800" dirty="0">
              <a:solidFill>
                <a:srgbClr val="0070C0"/>
              </a:solidFill>
            </a:endParaRPr>
          </a:p>
        </p:txBody>
      </p:sp>
    </p:spTree>
    <p:extLst>
      <p:ext uri="{BB962C8B-B14F-4D97-AF65-F5344CB8AC3E}">
        <p14:creationId xmlns:p14="http://schemas.microsoft.com/office/powerpoint/2010/main" val="262521276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4" descr="Image result for 3D person standing Clip Art">
            <a:extLst>
              <a:ext uri="{FF2B5EF4-FFF2-40B4-BE49-F238E27FC236}">
                <a16:creationId xmlns:a16="http://schemas.microsoft.com/office/drawing/2014/main" id="{7012DF38-1B07-4B4B-96D4-A854DFC87B0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232298" y="800100"/>
            <a:ext cx="2449286" cy="183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Content Placeholder 4"/>
          <p:cNvSpPr>
            <a:spLocks noGrp="1"/>
          </p:cNvSpPr>
          <p:nvPr>
            <p:ph idx="1"/>
          </p:nvPr>
        </p:nvSpPr>
        <p:spPr>
          <a:xfrm>
            <a:off x="457200" y="2897944"/>
            <a:ext cx="8229600" cy="1876075"/>
          </a:xfrm>
        </p:spPr>
        <p:txBody>
          <a:bodyPr>
            <a:normAutofit/>
          </a:bodyPr>
          <a:lstStyle/>
          <a:p>
            <a:r>
              <a:rPr lang="en-GB" altLang="en-US" sz="2000" dirty="0"/>
              <a:t>Share with your colleague:</a:t>
            </a:r>
          </a:p>
          <a:p>
            <a:pPr lvl="1"/>
            <a:r>
              <a:rPr lang="en-GB" altLang="en-US" sz="2000" dirty="0"/>
              <a:t>This is my style and this is how it describes my behaviour …</a:t>
            </a:r>
          </a:p>
          <a:p>
            <a:pPr lvl="1"/>
            <a:r>
              <a:rPr lang="en-GB" altLang="en-US" sz="2000" dirty="0"/>
              <a:t>This is what’s good about my style ….</a:t>
            </a:r>
          </a:p>
          <a:p>
            <a:pPr lvl="1"/>
            <a:r>
              <a:rPr lang="en-GB" altLang="en-US" sz="2000" dirty="0"/>
              <a:t>What I need to watch out for and what my blind spots are …</a:t>
            </a:r>
          </a:p>
          <a:p>
            <a:pPr lvl="1"/>
            <a:r>
              <a:rPr lang="en-GB" altLang="en-US" sz="2000" dirty="0"/>
              <a:t>What this means for my role leading others is ….</a:t>
            </a:r>
            <a:endParaRPr lang="en-US" altLang="en-US" sz="2000" dirty="0"/>
          </a:p>
        </p:txBody>
      </p:sp>
      <p:sp>
        <p:nvSpPr>
          <p:cNvPr id="6" name="Title 1">
            <a:extLst>
              <a:ext uri="{FF2B5EF4-FFF2-40B4-BE49-F238E27FC236}">
                <a16:creationId xmlns:a16="http://schemas.microsoft.com/office/drawing/2014/main" id="{27D56B1B-958F-41C4-82A4-F5A142F61D74}"/>
              </a:ext>
            </a:extLst>
          </p:cNvPr>
          <p:cNvSpPr>
            <a:spLocks noGrp="1"/>
          </p:cNvSpPr>
          <p:nvPr>
            <p:ph type="title"/>
          </p:nvPr>
        </p:nvSpPr>
        <p:spPr>
          <a:xfrm>
            <a:off x="1297176" y="0"/>
            <a:ext cx="6561287" cy="800100"/>
          </a:xfrm>
        </p:spPr>
        <p:txBody>
          <a:bodyPr/>
          <a:lstStyle/>
          <a:p>
            <a:r>
              <a:rPr lang="en-GB" sz="2800" dirty="0" smtClean="0">
                <a:solidFill>
                  <a:srgbClr val="0070C0"/>
                </a:solidFill>
              </a:rPr>
              <a:t>Understanding my style</a:t>
            </a:r>
            <a:endParaRPr lang="en-GB" sz="2800" dirty="0">
              <a:solidFill>
                <a:srgbClr val="0070C0"/>
              </a:solidFill>
            </a:endParaRPr>
          </a:p>
        </p:txBody>
      </p:sp>
    </p:spTree>
    <p:extLst>
      <p:ext uri="{BB962C8B-B14F-4D97-AF65-F5344CB8AC3E}">
        <p14:creationId xmlns:p14="http://schemas.microsoft.com/office/powerpoint/2010/main" val="97065391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a:extLst>
              <a:ext uri="{FF2B5EF4-FFF2-40B4-BE49-F238E27FC236}">
                <a16:creationId xmlns:a16="http://schemas.microsoft.com/office/drawing/2014/main" id="{2776273B-57E3-4ECE-A62C-5A58619E112F}"/>
              </a:ext>
            </a:extLst>
          </p:cNvPr>
          <p:cNvSpPr>
            <a:spLocks noChangeArrowheads="1"/>
          </p:cNvSpPr>
          <p:nvPr/>
        </p:nvSpPr>
        <p:spPr bwMode="auto">
          <a:xfrm>
            <a:off x="76200" y="6524625"/>
            <a:ext cx="3566683" cy="335989"/>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kumimoji="1" lang="en-GB" altLang="en-US" sz="1600" i="1" dirty="0">
                <a:solidFill>
                  <a:schemeClr val="bg1"/>
                </a:solidFill>
                <a:latin typeface="Comic Sans MS" panose="030F0702030302020204" pitchFamily="66" charset="0"/>
              </a:rPr>
              <a:t>Reference to Merrill &amp; Reid (1999)</a:t>
            </a:r>
          </a:p>
        </p:txBody>
      </p:sp>
      <p:grpSp>
        <p:nvGrpSpPr>
          <p:cNvPr id="176132" name="Group 4">
            <a:extLst>
              <a:ext uri="{FF2B5EF4-FFF2-40B4-BE49-F238E27FC236}">
                <a16:creationId xmlns:a16="http://schemas.microsoft.com/office/drawing/2014/main" id="{1ABF9210-4FD3-46B2-A1F2-609F1498D4EE}"/>
              </a:ext>
            </a:extLst>
          </p:cNvPr>
          <p:cNvGrpSpPr>
            <a:grpSpLocks/>
          </p:cNvGrpSpPr>
          <p:nvPr/>
        </p:nvGrpSpPr>
        <p:grpSpPr bwMode="auto">
          <a:xfrm>
            <a:off x="76200" y="804187"/>
            <a:ext cx="9066838" cy="5623084"/>
            <a:chOff x="1632" y="709"/>
            <a:chExt cx="3121" cy="2993"/>
          </a:xfrm>
        </p:grpSpPr>
        <p:sp>
          <p:nvSpPr>
            <p:cNvPr id="176133" name="Line 5">
              <a:extLst>
                <a:ext uri="{FF2B5EF4-FFF2-40B4-BE49-F238E27FC236}">
                  <a16:creationId xmlns:a16="http://schemas.microsoft.com/office/drawing/2014/main" id="{50647D52-2BFA-4B70-A229-71B30B063599}"/>
                </a:ext>
              </a:extLst>
            </p:cNvPr>
            <p:cNvSpPr>
              <a:spLocks noChangeShapeType="1"/>
            </p:cNvSpPr>
            <p:nvPr/>
          </p:nvSpPr>
          <p:spPr bwMode="auto">
            <a:xfrm flipH="1">
              <a:off x="3114" y="709"/>
              <a:ext cx="16" cy="2993"/>
            </a:xfrm>
            <a:prstGeom prst="line">
              <a:avLst/>
            </a:prstGeom>
            <a:noFill/>
            <a:ln w="1270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GB" dirty="0"/>
            </a:p>
          </p:txBody>
        </p:sp>
        <p:sp>
          <p:nvSpPr>
            <p:cNvPr id="176134" name="Line 6">
              <a:extLst>
                <a:ext uri="{FF2B5EF4-FFF2-40B4-BE49-F238E27FC236}">
                  <a16:creationId xmlns:a16="http://schemas.microsoft.com/office/drawing/2014/main" id="{AA8DF5D1-6FE8-4A17-B52C-1A48F0DCF6DC}"/>
                </a:ext>
              </a:extLst>
            </p:cNvPr>
            <p:cNvSpPr>
              <a:spLocks noChangeShapeType="1"/>
            </p:cNvSpPr>
            <p:nvPr/>
          </p:nvSpPr>
          <p:spPr bwMode="auto">
            <a:xfrm rot="5400000">
              <a:off x="3193" y="645"/>
              <a:ext cx="0" cy="3121"/>
            </a:xfrm>
            <a:prstGeom prst="line">
              <a:avLst/>
            </a:prstGeom>
            <a:noFill/>
            <a:ln w="1270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GB" dirty="0"/>
            </a:p>
          </p:txBody>
        </p:sp>
      </p:grpSp>
      <p:grpSp>
        <p:nvGrpSpPr>
          <p:cNvPr id="2" name="Group 1">
            <a:extLst>
              <a:ext uri="{FF2B5EF4-FFF2-40B4-BE49-F238E27FC236}">
                <a16:creationId xmlns:a16="http://schemas.microsoft.com/office/drawing/2014/main" id="{36C280B1-8A46-4788-8C29-AEC9763C40AA}"/>
              </a:ext>
            </a:extLst>
          </p:cNvPr>
          <p:cNvGrpSpPr/>
          <p:nvPr/>
        </p:nvGrpSpPr>
        <p:grpSpPr>
          <a:xfrm>
            <a:off x="0" y="570269"/>
            <a:ext cx="8358301" cy="3735031"/>
            <a:chOff x="-238469" y="621069"/>
            <a:chExt cx="8358301" cy="3735031"/>
          </a:xfrm>
        </p:grpSpPr>
        <p:sp>
          <p:nvSpPr>
            <p:cNvPr id="176135" name="Rectangle 7">
              <a:extLst>
                <a:ext uri="{FF2B5EF4-FFF2-40B4-BE49-F238E27FC236}">
                  <a16:creationId xmlns:a16="http://schemas.microsoft.com/office/drawing/2014/main" id="{F8C7AE8B-DCC6-49DE-A6FA-4525F10BBF28}"/>
                </a:ext>
              </a:extLst>
            </p:cNvPr>
            <p:cNvSpPr>
              <a:spLocks noChangeArrowheads="1"/>
            </p:cNvSpPr>
            <p:nvPr/>
          </p:nvSpPr>
          <p:spPr bwMode="auto">
            <a:xfrm>
              <a:off x="-139249" y="623557"/>
              <a:ext cx="3384550" cy="582943"/>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dirty="0">
                  <a:solidFill>
                    <a:srgbClr val="0000FF"/>
                  </a:solidFill>
                </a:rPr>
                <a:t>Amiable</a:t>
              </a:r>
            </a:p>
          </p:txBody>
        </p:sp>
        <p:sp>
          <p:nvSpPr>
            <p:cNvPr id="176136" name="Rectangle 8">
              <a:extLst>
                <a:ext uri="{FF2B5EF4-FFF2-40B4-BE49-F238E27FC236}">
                  <a16:creationId xmlns:a16="http://schemas.microsoft.com/office/drawing/2014/main" id="{8011774A-091D-4E78-8A7E-7BB67CCCB12E}"/>
                </a:ext>
              </a:extLst>
            </p:cNvPr>
            <p:cNvSpPr>
              <a:spLocks noChangeArrowheads="1"/>
            </p:cNvSpPr>
            <p:nvPr/>
          </p:nvSpPr>
          <p:spPr bwMode="auto">
            <a:xfrm>
              <a:off x="4735282" y="621069"/>
              <a:ext cx="3384550" cy="585431"/>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dirty="0">
                  <a:solidFill>
                    <a:srgbClr val="0000FF"/>
                  </a:solidFill>
                </a:rPr>
                <a:t>Expressive</a:t>
              </a:r>
            </a:p>
          </p:txBody>
        </p:sp>
        <p:sp>
          <p:nvSpPr>
            <p:cNvPr id="176137" name="Rectangle 9">
              <a:extLst>
                <a:ext uri="{FF2B5EF4-FFF2-40B4-BE49-F238E27FC236}">
                  <a16:creationId xmlns:a16="http://schemas.microsoft.com/office/drawing/2014/main" id="{2260E669-5DF1-417F-8317-D444384800A4}"/>
                </a:ext>
              </a:extLst>
            </p:cNvPr>
            <p:cNvSpPr>
              <a:spLocks noChangeArrowheads="1"/>
            </p:cNvSpPr>
            <p:nvPr/>
          </p:nvSpPr>
          <p:spPr bwMode="auto">
            <a:xfrm>
              <a:off x="-238469" y="3686849"/>
              <a:ext cx="3384550" cy="669251"/>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dirty="0">
                  <a:solidFill>
                    <a:srgbClr val="0000FF"/>
                  </a:solidFill>
                </a:rPr>
                <a:t>Analyst</a:t>
              </a:r>
            </a:p>
          </p:txBody>
        </p:sp>
        <p:sp>
          <p:nvSpPr>
            <p:cNvPr id="176138" name="Rectangle 10">
              <a:extLst>
                <a:ext uri="{FF2B5EF4-FFF2-40B4-BE49-F238E27FC236}">
                  <a16:creationId xmlns:a16="http://schemas.microsoft.com/office/drawing/2014/main" id="{1ADD5331-6551-4CFE-828D-F57F617DC9E7}"/>
                </a:ext>
              </a:extLst>
            </p:cNvPr>
            <p:cNvSpPr>
              <a:spLocks noChangeArrowheads="1"/>
            </p:cNvSpPr>
            <p:nvPr/>
          </p:nvSpPr>
          <p:spPr bwMode="auto">
            <a:xfrm>
              <a:off x="4673545" y="3693894"/>
              <a:ext cx="3384550" cy="613371"/>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dirty="0">
                  <a:solidFill>
                    <a:srgbClr val="0000FF"/>
                  </a:solidFill>
                </a:rPr>
                <a:t>Driver</a:t>
              </a:r>
            </a:p>
          </p:txBody>
        </p:sp>
      </p:grpSp>
      <p:grpSp>
        <p:nvGrpSpPr>
          <p:cNvPr id="5" name="Group 4">
            <a:extLst>
              <a:ext uri="{FF2B5EF4-FFF2-40B4-BE49-F238E27FC236}">
                <a16:creationId xmlns:a16="http://schemas.microsoft.com/office/drawing/2014/main" id="{77EEF3C5-1A32-40F6-97BE-AD47D829A99E}"/>
              </a:ext>
            </a:extLst>
          </p:cNvPr>
          <p:cNvGrpSpPr/>
          <p:nvPr/>
        </p:nvGrpSpPr>
        <p:grpSpPr>
          <a:xfrm>
            <a:off x="247374" y="913784"/>
            <a:ext cx="4013269" cy="2648963"/>
            <a:chOff x="247374" y="913784"/>
            <a:chExt cx="4013269" cy="2648963"/>
          </a:xfrm>
        </p:grpSpPr>
        <p:sp>
          <p:nvSpPr>
            <p:cNvPr id="3" name="TextBox 2">
              <a:extLst>
                <a:ext uri="{FF2B5EF4-FFF2-40B4-BE49-F238E27FC236}">
                  <a16:creationId xmlns:a16="http://schemas.microsoft.com/office/drawing/2014/main" id="{1BC6EF5D-3E6D-4B9E-A32E-20DF9297436E}"/>
                </a:ext>
              </a:extLst>
            </p:cNvPr>
            <p:cNvSpPr txBox="1"/>
            <p:nvPr/>
          </p:nvSpPr>
          <p:spPr>
            <a:xfrm>
              <a:off x="348743" y="1290180"/>
              <a:ext cx="1878563" cy="830997"/>
            </a:xfrm>
            <a:prstGeom prst="rect">
              <a:avLst/>
            </a:prstGeom>
            <a:solidFill>
              <a:srgbClr val="FF66CC"/>
            </a:solidFill>
          </p:spPr>
          <p:txBody>
            <a:bodyPr wrap="square" rtlCol="0">
              <a:spAutoFit/>
            </a:bodyPr>
            <a:lstStyle/>
            <a:p>
              <a:r>
                <a:rPr lang="en-GB" sz="2400" dirty="0">
                  <a:solidFill>
                    <a:schemeClr val="bg1"/>
                  </a:solidFill>
                  <a:latin typeface="Calibri" panose="020F0502020204030204" pitchFamily="34" charset="0"/>
                  <a:cs typeface="Calibri" panose="020F0502020204030204" pitchFamily="34" charset="0"/>
                </a:rPr>
                <a:t>Let’s do it together</a:t>
              </a:r>
            </a:p>
          </p:txBody>
        </p:sp>
        <p:sp>
          <p:nvSpPr>
            <p:cNvPr id="22" name="Speech Bubble: Oval 21">
              <a:extLst>
                <a:ext uri="{FF2B5EF4-FFF2-40B4-BE49-F238E27FC236}">
                  <a16:creationId xmlns:a16="http://schemas.microsoft.com/office/drawing/2014/main" id="{987A51A1-3B99-455F-AFBF-EF550155A032}"/>
                </a:ext>
              </a:extLst>
            </p:cNvPr>
            <p:cNvSpPr/>
            <p:nvPr/>
          </p:nvSpPr>
          <p:spPr>
            <a:xfrm>
              <a:off x="2508043" y="913784"/>
              <a:ext cx="1752600" cy="1079500"/>
            </a:xfrm>
            <a:prstGeom prst="wedgeEllipseCallout">
              <a:avLst>
                <a:gd name="adj1" fmla="val -27355"/>
                <a:gd name="adj2" fmla="val 719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2000" dirty="0">
                  <a:solidFill>
                    <a:srgbClr val="0000FF"/>
                  </a:solidFill>
                  <a:latin typeface="Comic Sans MS" panose="030F0702030302020204" pitchFamily="66" charset="0"/>
                </a:rPr>
                <a:t>“I like …”</a:t>
              </a:r>
            </a:p>
          </p:txBody>
        </p:sp>
        <p:sp>
          <p:nvSpPr>
            <p:cNvPr id="28" name="TextBox 27">
              <a:extLst>
                <a:ext uri="{FF2B5EF4-FFF2-40B4-BE49-F238E27FC236}">
                  <a16:creationId xmlns:a16="http://schemas.microsoft.com/office/drawing/2014/main" id="{39DB57B2-6CE1-45C2-B9FB-CD4A47BDC5DD}"/>
                </a:ext>
              </a:extLst>
            </p:cNvPr>
            <p:cNvSpPr txBox="1"/>
            <p:nvPr/>
          </p:nvSpPr>
          <p:spPr>
            <a:xfrm>
              <a:off x="247374" y="2239308"/>
              <a:ext cx="3790975" cy="1323439"/>
            </a:xfrm>
            <a:prstGeom prst="rect">
              <a:avLst/>
            </a:prstGeom>
            <a:noFill/>
          </p:spPr>
          <p:txBody>
            <a:bodyPr wrap="square" rtlCol="0">
              <a:spAutoFit/>
            </a:bodyPr>
            <a:lstStyle/>
            <a:p>
              <a:r>
                <a:rPr lang="en-GB" sz="2000" dirty="0">
                  <a:solidFill>
                    <a:srgbClr val="0000FF"/>
                  </a:solidFill>
                  <a:latin typeface="Calibri" panose="020F0502020204030204" pitchFamily="34" charset="0"/>
                  <a:cs typeface="Calibri" panose="020F0502020204030204" pitchFamily="34" charset="0"/>
                </a:rPr>
                <a:t>A balanced disposition; a pleasing personality; promoter of harmony; loyal to team and friends; genuine concern for people</a:t>
              </a:r>
            </a:p>
          </p:txBody>
        </p:sp>
      </p:grpSp>
      <p:grpSp>
        <p:nvGrpSpPr>
          <p:cNvPr id="6" name="Group 5">
            <a:extLst>
              <a:ext uri="{FF2B5EF4-FFF2-40B4-BE49-F238E27FC236}">
                <a16:creationId xmlns:a16="http://schemas.microsoft.com/office/drawing/2014/main" id="{D42F0F8B-9A99-4295-84A9-F40EA57CB1D6}"/>
              </a:ext>
            </a:extLst>
          </p:cNvPr>
          <p:cNvGrpSpPr/>
          <p:nvPr/>
        </p:nvGrpSpPr>
        <p:grpSpPr>
          <a:xfrm>
            <a:off x="4640343" y="972819"/>
            <a:ext cx="4409159" cy="2576899"/>
            <a:chOff x="4640343" y="972819"/>
            <a:chExt cx="4409159" cy="2576899"/>
          </a:xfrm>
        </p:grpSpPr>
        <p:sp>
          <p:nvSpPr>
            <p:cNvPr id="23" name="Speech Bubble: Oval 22">
              <a:extLst>
                <a:ext uri="{FF2B5EF4-FFF2-40B4-BE49-F238E27FC236}">
                  <a16:creationId xmlns:a16="http://schemas.microsoft.com/office/drawing/2014/main" id="{2E310D11-3908-48CA-9E0F-3E0E020A1CBE}"/>
                </a:ext>
              </a:extLst>
            </p:cNvPr>
            <p:cNvSpPr/>
            <p:nvPr/>
          </p:nvSpPr>
          <p:spPr>
            <a:xfrm>
              <a:off x="7296902" y="972819"/>
              <a:ext cx="1752600" cy="1079500"/>
            </a:xfrm>
            <a:prstGeom prst="wedgeEllipseCallout">
              <a:avLst>
                <a:gd name="adj1" fmla="val -27355"/>
                <a:gd name="adj2" fmla="val 719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2000" dirty="0">
                  <a:solidFill>
                    <a:srgbClr val="0000FF"/>
                  </a:solidFill>
                  <a:latin typeface="Comic Sans MS" panose="030F0702030302020204" pitchFamily="66" charset="0"/>
                </a:rPr>
                <a:t>“I feel …”</a:t>
              </a:r>
            </a:p>
          </p:txBody>
        </p:sp>
        <p:sp>
          <p:nvSpPr>
            <p:cNvPr id="25" name="TextBox 24">
              <a:extLst>
                <a:ext uri="{FF2B5EF4-FFF2-40B4-BE49-F238E27FC236}">
                  <a16:creationId xmlns:a16="http://schemas.microsoft.com/office/drawing/2014/main" id="{CBD4777D-054D-4A39-81E0-38337D6A7085}"/>
                </a:ext>
              </a:extLst>
            </p:cNvPr>
            <p:cNvSpPr txBox="1"/>
            <p:nvPr/>
          </p:nvSpPr>
          <p:spPr>
            <a:xfrm>
              <a:off x="4884466" y="1290179"/>
              <a:ext cx="2138634" cy="830997"/>
            </a:xfrm>
            <a:prstGeom prst="rect">
              <a:avLst/>
            </a:prstGeom>
            <a:solidFill>
              <a:srgbClr val="FF66CC"/>
            </a:solidFill>
          </p:spPr>
          <p:txBody>
            <a:bodyPr wrap="square" rtlCol="0">
              <a:spAutoFit/>
            </a:bodyPr>
            <a:lstStyle/>
            <a:p>
              <a:r>
                <a:rPr lang="en-GB" sz="2400" dirty="0">
                  <a:solidFill>
                    <a:schemeClr val="bg1"/>
                  </a:solidFill>
                  <a:latin typeface="Calibri" panose="020F0502020204030204" pitchFamily="34" charset="0"/>
                  <a:cs typeface="Calibri" panose="020F0502020204030204" pitchFamily="34" charset="0"/>
                </a:rPr>
                <a:t>Let’s do it with some fun</a:t>
              </a:r>
            </a:p>
          </p:txBody>
        </p:sp>
        <p:sp>
          <p:nvSpPr>
            <p:cNvPr id="29" name="TextBox 28">
              <a:extLst>
                <a:ext uri="{FF2B5EF4-FFF2-40B4-BE49-F238E27FC236}">
                  <a16:creationId xmlns:a16="http://schemas.microsoft.com/office/drawing/2014/main" id="{BF2CCF5B-25D7-4D21-A942-EEB38805295D}"/>
                </a:ext>
              </a:extLst>
            </p:cNvPr>
            <p:cNvSpPr txBox="1"/>
            <p:nvPr/>
          </p:nvSpPr>
          <p:spPr>
            <a:xfrm>
              <a:off x="4640343" y="2226279"/>
              <a:ext cx="4409159" cy="1323439"/>
            </a:xfrm>
            <a:prstGeom prst="rect">
              <a:avLst/>
            </a:prstGeom>
            <a:noFill/>
          </p:spPr>
          <p:txBody>
            <a:bodyPr wrap="square" rtlCol="0">
              <a:spAutoFit/>
            </a:bodyPr>
            <a:lstStyle/>
            <a:p>
              <a:r>
                <a:rPr lang="en-GB" sz="2000" dirty="0">
                  <a:solidFill>
                    <a:srgbClr val="0000FF"/>
                  </a:solidFill>
                  <a:latin typeface="Calibri" panose="020F0502020204030204" pitchFamily="34" charset="0"/>
                  <a:cs typeface="Calibri" panose="020F0502020204030204" pitchFamily="34" charset="0"/>
                </a:rPr>
                <a:t>The ability to talk about anything, anywhere, any time (</a:t>
              </a:r>
              <a:r>
                <a:rPr lang="en-GB" sz="2000" i="1" dirty="0">
                  <a:solidFill>
                    <a:srgbClr val="0000FF"/>
                  </a:solidFill>
                  <a:latin typeface="Calibri" panose="020F0502020204030204" pitchFamily="34" charset="0"/>
                  <a:cs typeface="Calibri" panose="020F0502020204030204" pitchFamily="34" charset="0"/>
                </a:rPr>
                <a:t>with or without information</a:t>
              </a:r>
              <a:r>
                <a:rPr lang="en-GB" sz="2000" dirty="0">
                  <a:solidFill>
                    <a:srgbClr val="0000FF"/>
                  </a:solidFill>
                  <a:latin typeface="Calibri" panose="020F0502020204030204" pitchFamily="34" charset="0"/>
                  <a:cs typeface="Calibri" panose="020F0502020204030204" pitchFamily="34" charset="0"/>
                </a:rPr>
                <a:t>); a sense of humour and optimism; a bubbly personality</a:t>
              </a:r>
            </a:p>
          </p:txBody>
        </p:sp>
      </p:grpSp>
      <p:grpSp>
        <p:nvGrpSpPr>
          <p:cNvPr id="7" name="Group 6">
            <a:extLst>
              <a:ext uri="{FF2B5EF4-FFF2-40B4-BE49-F238E27FC236}">
                <a16:creationId xmlns:a16="http://schemas.microsoft.com/office/drawing/2014/main" id="{C0F9F70F-C4BE-4901-BE9F-E43DF43105C5}"/>
              </a:ext>
            </a:extLst>
          </p:cNvPr>
          <p:cNvGrpSpPr/>
          <p:nvPr/>
        </p:nvGrpSpPr>
        <p:grpSpPr>
          <a:xfrm>
            <a:off x="195127" y="3816350"/>
            <a:ext cx="4065516" cy="2708275"/>
            <a:chOff x="195127" y="3816350"/>
            <a:chExt cx="4065516" cy="2708275"/>
          </a:xfrm>
        </p:grpSpPr>
        <p:sp>
          <p:nvSpPr>
            <p:cNvPr id="4" name="Speech Bubble: Oval 3">
              <a:extLst>
                <a:ext uri="{FF2B5EF4-FFF2-40B4-BE49-F238E27FC236}">
                  <a16:creationId xmlns:a16="http://schemas.microsoft.com/office/drawing/2014/main" id="{BAD44FA5-3EEC-478A-9B0F-0C5CA74AD472}"/>
                </a:ext>
              </a:extLst>
            </p:cNvPr>
            <p:cNvSpPr/>
            <p:nvPr/>
          </p:nvSpPr>
          <p:spPr>
            <a:xfrm>
              <a:off x="2296139" y="3816350"/>
              <a:ext cx="1964504" cy="1079500"/>
            </a:xfrm>
            <a:prstGeom prst="wedgeEllipseCallout">
              <a:avLst>
                <a:gd name="adj1" fmla="val -27355"/>
                <a:gd name="adj2" fmla="val 719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2000" dirty="0">
                  <a:solidFill>
                    <a:srgbClr val="0000FF"/>
                  </a:solidFill>
                  <a:latin typeface="Comic Sans MS" panose="030F0702030302020204" pitchFamily="66" charset="0"/>
                </a:rPr>
                <a:t>“I think …”</a:t>
              </a:r>
            </a:p>
          </p:txBody>
        </p:sp>
        <p:sp>
          <p:nvSpPr>
            <p:cNvPr id="27" name="TextBox 26">
              <a:extLst>
                <a:ext uri="{FF2B5EF4-FFF2-40B4-BE49-F238E27FC236}">
                  <a16:creationId xmlns:a16="http://schemas.microsoft.com/office/drawing/2014/main" id="{7C412EEE-38F1-4D3C-9BAF-9C194F9A3F11}"/>
                </a:ext>
              </a:extLst>
            </p:cNvPr>
            <p:cNvSpPr txBox="1"/>
            <p:nvPr/>
          </p:nvSpPr>
          <p:spPr>
            <a:xfrm>
              <a:off x="384333" y="4356376"/>
              <a:ext cx="1911805" cy="830997"/>
            </a:xfrm>
            <a:prstGeom prst="rect">
              <a:avLst/>
            </a:prstGeom>
            <a:solidFill>
              <a:srgbClr val="FF66CC"/>
            </a:solidFill>
          </p:spPr>
          <p:txBody>
            <a:bodyPr wrap="square" rtlCol="0">
              <a:spAutoFit/>
            </a:bodyPr>
            <a:lstStyle/>
            <a:p>
              <a:r>
                <a:rPr lang="en-GB" sz="2400" dirty="0">
                  <a:solidFill>
                    <a:schemeClr val="bg1"/>
                  </a:solidFill>
                  <a:latin typeface="Calibri" panose="020F0502020204030204" pitchFamily="34" charset="0"/>
                  <a:cs typeface="Calibri" panose="020F0502020204030204" pitchFamily="34" charset="0"/>
                </a:rPr>
                <a:t>Let’s do it the right way</a:t>
              </a:r>
            </a:p>
          </p:txBody>
        </p:sp>
        <p:sp>
          <p:nvSpPr>
            <p:cNvPr id="30" name="TextBox 29">
              <a:extLst>
                <a:ext uri="{FF2B5EF4-FFF2-40B4-BE49-F238E27FC236}">
                  <a16:creationId xmlns:a16="http://schemas.microsoft.com/office/drawing/2014/main" id="{F95F0D95-9821-4E60-BE2A-6D17BAFC24F9}"/>
                </a:ext>
              </a:extLst>
            </p:cNvPr>
            <p:cNvSpPr txBox="1"/>
            <p:nvPr/>
          </p:nvSpPr>
          <p:spPr>
            <a:xfrm>
              <a:off x="195127" y="5201186"/>
              <a:ext cx="3790975" cy="1323439"/>
            </a:xfrm>
            <a:prstGeom prst="rect">
              <a:avLst/>
            </a:prstGeom>
            <a:solidFill>
              <a:schemeClr val="bg1"/>
            </a:solidFill>
          </p:spPr>
          <p:txBody>
            <a:bodyPr wrap="square" rtlCol="0">
              <a:spAutoFit/>
            </a:bodyPr>
            <a:lstStyle/>
            <a:p>
              <a:r>
                <a:rPr lang="en-GB" sz="2000" dirty="0">
                  <a:solidFill>
                    <a:srgbClr val="0000FF"/>
                  </a:solidFill>
                  <a:latin typeface="Calibri" panose="020F0502020204030204" pitchFamily="34" charset="0"/>
                  <a:cs typeface="Calibri" panose="020F0502020204030204" pitchFamily="34" charset="0"/>
                </a:rPr>
                <a:t>The ability to organise, to set long-term goals; the holding of high standards and ideals; a strong sense of duty; an ability to analyse</a:t>
              </a:r>
            </a:p>
          </p:txBody>
        </p:sp>
      </p:grpSp>
      <p:grpSp>
        <p:nvGrpSpPr>
          <p:cNvPr id="8" name="Group 7">
            <a:extLst>
              <a:ext uri="{FF2B5EF4-FFF2-40B4-BE49-F238E27FC236}">
                <a16:creationId xmlns:a16="http://schemas.microsoft.com/office/drawing/2014/main" id="{75F4127E-3B60-43B1-92D8-781651670FA8}"/>
              </a:ext>
            </a:extLst>
          </p:cNvPr>
          <p:cNvGrpSpPr/>
          <p:nvPr/>
        </p:nvGrpSpPr>
        <p:grpSpPr>
          <a:xfrm>
            <a:off x="4590105" y="3942000"/>
            <a:ext cx="4449467" cy="2647186"/>
            <a:chOff x="4590105" y="3942000"/>
            <a:chExt cx="4449467" cy="2647186"/>
          </a:xfrm>
        </p:grpSpPr>
        <p:sp>
          <p:nvSpPr>
            <p:cNvPr id="24" name="Speech Bubble: Oval 23">
              <a:extLst>
                <a:ext uri="{FF2B5EF4-FFF2-40B4-BE49-F238E27FC236}">
                  <a16:creationId xmlns:a16="http://schemas.microsoft.com/office/drawing/2014/main" id="{DBC665EB-05A1-4C1E-B127-4AB099FF57B1}"/>
                </a:ext>
              </a:extLst>
            </p:cNvPr>
            <p:cNvSpPr/>
            <p:nvPr/>
          </p:nvSpPr>
          <p:spPr>
            <a:xfrm>
              <a:off x="7112000" y="3942000"/>
              <a:ext cx="1927572" cy="1079500"/>
            </a:xfrm>
            <a:prstGeom prst="wedgeEllipseCallout">
              <a:avLst>
                <a:gd name="adj1" fmla="val -27355"/>
                <a:gd name="adj2" fmla="val 719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2000" dirty="0">
                  <a:solidFill>
                    <a:srgbClr val="0000FF"/>
                  </a:solidFill>
                  <a:latin typeface="Comic Sans MS" panose="030F0702030302020204" pitchFamily="66" charset="0"/>
                </a:rPr>
                <a:t>“I know …”</a:t>
              </a:r>
            </a:p>
          </p:txBody>
        </p:sp>
        <p:sp>
          <p:nvSpPr>
            <p:cNvPr id="26" name="TextBox 25">
              <a:extLst>
                <a:ext uri="{FF2B5EF4-FFF2-40B4-BE49-F238E27FC236}">
                  <a16:creationId xmlns:a16="http://schemas.microsoft.com/office/drawing/2014/main" id="{52C0CF57-1D48-46DA-9D0A-8F1AEBC78239}"/>
                </a:ext>
              </a:extLst>
            </p:cNvPr>
            <p:cNvSpPr txBox="1"/>
            <p:nvPr/>
          </p:nvSpPr>
          <p:spPr>
            <a:xfrm>
              <a:off x="4973751" y="4356100"/>
              <a:ext cx="1878563" cy="830997"/>
            </a:xfrm>
            <a:prstGeom prst="rect">
              <a:avLst/>
            </a:prstGeom>
            <a:solidFill>
              <a:srgbClr val="FF66CC"/>
            </a:solidFill>
          </p:spPr>
          <p:txBody>
            <a:bodyPr wrap="square" rtlCol="0">
              <a:spAutoFit/>
            </a:bodyPr>
            <a:lstStyle/>
            <a:p>
              <a:r>
                <a:rPr lang="en-GB" sz="2400" dirty="0">
                  <a:solidFill>
                    <a:schemeClr val="bg1"/>
                  </a:solidFill>
                  <a:latin typeface="Calibri" panose="020F0502020204030204" pitchFamily="34" charset="0"/>
                  <a:cs typeface="Calibri" panose="020F0502020204030204" pitchFamily="34" charset="0"/>
                </a:rPr>
                <a:t>Let’s do it my way</a:t>
              </a:r>
            </a:p>
          </p:txBody>
        </p:sp>
        <p:sp>
          <p:nvSpPr>
            <p:cNvPr id="31" name="TextBox 30">
              <a:extLst>
                <a:ext uri="{FF2B5EF4-FFF2-40B4-BE49-F238E27FC236}">
                  <a16:creationId xmlns:a16="http://schemas.microsoft.com/office/drawing/2014/main" id="{BE588CE6-4FEF-48A4-ABA0-337AF7F3E9DA}"/>
                </a:ext>
              </a:extLst>
            </p:cNvPr>
            <p:cNvSpPr txBox="1"/>
            <p:nvPr/>
          </p:nvSpPr>
          <p:spPr>
            <a:xfrm>
              <a:off x="4590105" y="5265747"/>
              <a:ext cx="4449467" cy="1323439"/>
            </a:xfrm>
            <a:prstGeom prst="rect">
              <a:avLst/>
            </a:prstGeom>
            <a:solidFill>
              <a:schemeClr val="bg1"/>
            </a:solidFill>
          </p:spPr>
          <p:txBody>
            <a:bodyPr wrap="square" rtlCol="0">
              <a:spAutoFit/>
            </a:bodyPr>
            <a:lstStyle/>
            <a:p>
              <a:r>
                <a:rPr lang="en-GB" sz="2000" dirty="0">
                  <a:solidFill>
                    <a:srgbClr val="0000FF"/>
                  </a:solidFill>
                  <a:latin typeface="Calibri" panose="020F0502020204030204" pitchFamily="34" charset="0"/>
                  <a:cs typeface="Calibri" panose="020F0502020204030204" pitchFamily="34" charset="0"/>
                </a:rPr>
                <a:t>Directness; the ability to quickly take charge and make decision; a focus on achieving the task; a willingness to take risks; not easily discouraged</a:t>
              </a:r>
            </a:p>
          </p:txBody>
        </p:sp>
      </p:grpSp>
      <p:sp>
        <p:nvSpPr>
          <p:cNvPr id="32" name="Title 1">
            <a:extLst>
              <a:ext uri="{FF2B5EF4-FFF2-40B4-BE49-F238E27FC236}">
                <a16:creationId xmlns:a16="http://schemas.microsoft.com/office/drawing/2014/main" id="{27D56B1B-958F-41C4-82A4-F5A142F61D74}"/>
              </a:ext>
            </a:extLst>
          </p:cNvPr>
          <p:cNvSpPr>
            <a:spLocks noGrp="1"/>
          </p:cNvSpPr>
          <p:nvPr>
            <p:ph type="title"/>
          </p:nvPr>
        </p:nvSpPr>
        <p:spPr>
          <a:xfrm>
            <a:off x="1297176" y="0"/>
            <a:ext cx="6561287" cy="800100"/>
          </a:xfrm>
        </p:spPr>
        <p:txBody>
          <a:bodyPr/>
          <a:lstStyle/>
          <a:p>
            <a:r>
              <a:rPr lang="en-GB" sz="2800" dirty="0">
                <a:solidFill>
                  <a:srgbClr val="0070C0"/>
                </a:solidFill>
              </a:rPr>
              <a:t>Behavioural Styles</a:t>
            </a:r>
          </a:p>
        </p:txBody>
      </p:sp>
    </p:spTree>
    <p:extLst>
      <p:ext uri="{BB962C8B-B14F-4D97-AF65-F5344CB8AC3E}">
        <p14:creationId xmlns:p14="http://schemas.microsoft.com/office/powerpoint/2010/main" val="30150248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76132"/>
                                        </p:tgtEl>
                                        <p:attrNameLst>
                                          <p:attrName>style.visibility</p:attrName>
                                        </p:attrNameLst>
                                      </p:cBhvr>
                                      <p:to>
                                        <p:strVal val="visible"/>
                                      </p:to>
                                    </p:set>
                                    <p:anim calcmode="lin" valueType="num">
                                      <p:cBhvr>
                                        <p:cTn id="7" dur="1000" fill="hold"/>
                                        <p:tgtEl>
                                          <p:spTgt spid="176132"/>
                                        </p:tgtEl>
                                        <p:attrNameLst>
                                          <p:attrName>ppt_w</p:attrName>
                                        </p:attrNameLst>
                                      </p:cBhvr>
                                      <p:tavLst>
                                        <p:tav tm="0">
                                          <p:val>
                                            <p:fltVal val="0"/>
                                          </p:val>
                                        </p:tav>
                                        <p:tav tm="100000">
                                          <p:val>
                                            <p:strVal val="#ppt_w"/>
                                          </p:val>
                                        </p:tav>
                                      </p:tavLst>
                                    </p:anim>
                                    <p:anim calcmode="lin" valueType="num">
                                      <p:cBhvr>
                                        <p:cTn id="8" dur="1000" fill="hold"/>
                                        <p:tgtEl>
                                          <p:spTgt spid="17613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5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32" name="Rectangle 8">
            <a:extLst>
              <a:ext uri="{FF2B5EF4-FFF2-40B4-BE49-F238E27FC236}">
                <a16:creationId xmlns:a16="http://schemas.microsoft.com/office/drawing/2014/main" id="{AA8FE233-BF88-479C-9BAD-BFE34870A6EC}"/>
              </a:ext>
            </a:extLst>
          </p:cNvPr>
          <p:cNvSpPr>
            <a:spLocks noGrp="1" noChangeArrowheads="1"/>
          </p:cNvSpPr>
          <p:nvPr>
            <p:ph type="body" idx="1"/>
          </p:nvPr>
        </p:nvSpPr>
        <p:spPr>
          <a:xfrm>
            <a:off x="457200" y="2320926"/>
            <a:ext cx="8229600" cy="1889568"/>
          </a:xfrm>
        </p:spPr>
        <p:txBody>
          <a:bodyPr>
            <a:normAutofit/>
          </a:bodyPr>
          <a:lstStyle/>
          <a:p>
            <a:r>
              <a:rPr lang="en-GB" altLang="en-US" sz="2000" dirty="0"/>
              <a:t>With your style buddies, consider the following questions</a:t>
            </a:r>
          </a:p>
          <a:p>
            <a:pPr lvl="1"/>
            <a:r>
              <a:rPr lang="en-US" altLang="en-US" sz="2000" dirty="0"/>
              <a:t>How do you behave under intense pressure?</a:t>
            </a:r>
          </a:p>
          <a:p>
            <a:pPr lvl="1"/>
            <a:r>
              <a:rPr lang="en-US" altLang="en-US" sz="2000" dirty="0"/>
              <a:t>What are your initial reactions to significant change that affects you?</a:t>
            </a:r>
          </a:p>
          <a:p>
            <a:r>
              <a:rPr lang="en-US" altLang="en-US" sz="2000" dirty="0"/>
              <a:t>Note down the common themes to share with the rest of us</a:t>
            </a:r>
          </a:p>
        </p:txBody>
      </p:sp>
      <p:grpSp>
        <p:nvGrpSpPr>
          <p:cNvPr id="231428" name="Group 4">
            <a:extLst>
              <a:ext uri="{FF2B5EF4-FFF2-40B4-BE49-F238E27FC236}">
                <a16:creationId xmlns:a16="http://schemas.microsoft.com/office/drawing/2014/main" id="{03864E75-BE92-48E5-9048-1DFC70A96916}"/>
              </a:ext>
            </a:extLst>
          </p:cNvPr>
          <p:cNvGrpSpPr>
            <a:grpSpLocks/>
          </p:cNvGrpSpPr>
          <p:nvPr/>
        </p:nvGrpSpPr>
        <p:grpSpPr bwMode="auto">
          <a:xfrm>
            <a:off x="3159658" y="998537"/>
            <a:ext cx="2447925" cy="1123950"/>
            <a:chOff x="2880" y="1620"/>
            <a:chExt cx="2350" cy="1080"/>
          </a:xfrm>
        </p:grpSpPr>
        <p:pic>
          <p:nvPicPr>
            <p:cNvPr id="231429" name="Picture 5" descr="MCj04316400000[1]">
              <a:extLst>
                <a:ext uri="{FF2B5EF4-FFF2-40B4-BE49-F238E27FC236}">
                  <a16:creationId xmlns:a16="http://schemas.microsoft.com/office/drawing/2014/main" id="{5284A676-55C9-4D0F-8685-D311D0790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1620"/>
              <a:ext cx="1080" cy="1080"/>
            </a:xfrm>
            <a:prstGeom prst="rect">
              <a:avLst/>
            </a:prstGeom>
            <a:noFill/>
            <a:extLst>
              <a:ext uri="{909E8E84-426E-40DD-AFC4-6F175D3DCCD1}">
                <a14:hiddenFill xmlns:a14="http://schemas.microsoft.com/office/drawing/2010/main">
                  <a:solidFill>
                    <a:srgbClr val="FFFFFF"/>
                  </a:solidFill>
                </a14:hiddenFill>
              </a:ext>
            </a:extLst>
          </p:spPr>
        </p:pic>
        <p:pic>
          <p:nvPicPr>
            <p:cNvPr id="231430" name="Picture 6" descr="MCj04316410000[1]">
              <a:extLst>
                <a:ext uri="{FF2B5EF4-FFF2-40B4-BE49-F238E27FC236}">
                  <a16:creationId xmlns:a16="http://schemas.microsoft.com/office/drawing/2014/main" id="{20EE64F2-E569-49D5-905C-BF68D6F0D5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0" y="1620"/>
              <a:ext cx="1080" cy="108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itle 1">
            <a:extLst>
              <a:ext uri="{FF2B5EF4-FFF2-40B4-BE49-F238E27FC236}">
                <a16:creationId xmlns:a16="http://schemas.microsoft.com/office/drawing/2014/main" id="{27D56B1B-958F-41C4-82A4-F5A142F61D74}"/>
              </a:ext>
            </a:extLst>
          </p:cNvPr>
          <p:cNvSpPr>
            <a:spLocks noGrp="1"/>
          </p:cNvSpPr>
          <p:nvPr>
            <p:ph type="title"/>
          </p:nvPr>
        </p:nvSpPr>
        <p:spPr>
          <a:xfrm>
            <a:off x="1297176" y="0"/>
            <a:ext cx="6561287" cy="800100"/>
          </a:xfrm>
        </p:spPr>
        <p:txBody>
          <a:bodyPr/>
          <a:lstStyle/>
          <a:p>
            <a:r>
              <a:rPr lang="en-GB" sz="2800" dirty="0" smtClean="0">
                <a:solidFill>
                  <a:srgbClr val="0070C0"/>
                </a:solidFill>
              </a:rPr>
              <a:t>Style Buddies</a:t>
            </a:r>
            <a:endParaRPr lang="en-GB" sz="2800" dirty="0">
              <a:solidFill>
                <a:srgbClr val="0070C0"/>
              </a:solidFill>
            </a:endParaRPr>
          </a:p>
        </p:txBody>
      </p:sp>
    </p:spTree>
    <p:extLst>
      <p:ext uri="{BB962C8B-B14F-4D97-AF65-F5344CB8AC3E}">
        <p14:creationId xmlns:p14="http://schemas.microsoft.com/office/powerpoint/2010/main" val="147269546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556284-C257-4FF5-BB4F-4DF4D025F54C}"/>
              </a:ext>
            </a:extLst>
          </p:cNvPr>
          <p:cNvSpPr>
            <a:spLocks noGrp="1"/>
          </p:cNvSpPr>
          <p:nvPr>
            <p:ph type="ctrTitle"/>
          </p:nvPr>
        </p:nvSpPr>
        <p:spPr/>
        <p:txBody>
          <a:bodyPr/>
          <a:lstStyle/>
          <a:p>
            <a:r>
              <a:rPr lang="en-GB" dirty="0"/>
              <a:t>If only people were like me!</a:t>
            </a:r>
          </a:p>
        </p:txBody>
      </p:sp>
      <p:pic>
        <p:nvPicPr>
          <p:cNvPr id="59394" name="Picture 2" descr="Image result for donald trump look alike">
            <a:extLst>
              <a:ext uri="{FF2B5EF4-FFF2-40B4-BE49-F238E27FC236}">
                <a16:creationId xmlns:a16="http://schemas.microsoft.com/office/drawing/2014/main" id="{FAEFE712-1341-4057-876B-3485B15CF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117" y="2186517"/>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9396" name="Picture 4" descr="Image result for donald trump look alike">
            <a:extLst>
              <a:ext uri="{FF2B5EF4-FFF2-40B4-BE49-F238E27FC236}">
                <a16:creationId xmlns:a16="http://schemas.microsoft.com/office/drawing/2014/main" id="{9588DDAA-D39E-481B-A77A-B3994520C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9434" y="4080932"/>
            <a:ext cx="4535715" cy="2751667"/>
          </a:xfrm>
          <a:prstGeom prst="rect">
            <a:avLst/>
          </a:prstGeom>
          <a:noFill/>
          <a:extLst>
            <a:ext uri="{909E8E84-426E-40DD-AFC4-6F175D3DCCD1}">
              <a14:hiddenFill xmlns:a14="http://schemas.microsoft.com/office/drawing/2010/main">
                <a:solidFill>
                  <a:srgbClr val="FFFFFF"/>
                </a:solidFill>
              </a14:hiddenFill>
            </a:ext>
          </a:extLst>
        </p:spPr>
      </p:pic>
      <p:pic>
        <p:nvPicPr>
          <p:cNvPr id="59398" name="Picture 6" descr="Image result for donald trump look alike">
            <a:extLst>
              <a:ext uri="{FF2B5EF4-FFF2-40B4-BE49-F238E27FC236}">
                <a16:creationId xmlns:a16="http://schemas.microsoft.com/office/drawing/2014/main" id="{053B0C49-DC58-41C6-9193-EA1C73512F5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5165"/>
          <a:stretch/>
        </p:blipFill>
        <p:spPr bwMode="auto">
          <a:xfrm>
            <a:off x="5260724" y="2186517"/>
            <a:ext cx="3402793" cy="189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968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fade">
                                      <p:cBhvr>
                                        <p:cTn id="7" dur="500"/>
                                        <p:tgtEl>
                                          <p:spTgt spid="593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396"/>
                                        </p:tgtEl>
                                        <p:attrNameLst>
                                          <p:attrName>style.visibility</p:attrName>
                                        </p:attrNameLst>
                                      </p:cBhvr>
                                      <p:to>
                                        <p:strVal val="visible"/>
                                      </p:to>
                                    </p:set>
                                    <p:animEffect transition="in" filter="fade">
                                      <p:cBhvr>
                                        <p:cTn id="12" dur="500"/>
                                        <p:tgtEl>
                                          <p:spTgt spid="593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398"/>
                                        </p:tgtEl>
                                        <p:attrNameLst>
                                          <p:attrName>style.visibility</p:attrName>
                                        </p:attrNameLst>
                                      </p:cBhvr>
                                      <p:to>
                                        <p:strVal val="visible"/>
                                      </p:to>
                                    </p:set>
                                    <p:animEffect transition="in" filter="fade">
                                      <p:cBhvr>
                                        <p:cTn id="17" dur="500"/>
                                        <p:tgtEl>
                                          <p:spTgt spid="59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BD350F-5DF8-4685-B802-3FB6E57FC6FB}"/>
              </a:ext>
            </a:extLst>
          </p:cNvPr>
          <p:cNvSpPr>
            <a:spLocks noGrp="1"/>
          </p:cNvSpPr>
          <p:nvPr>
            <p:ph idx="1"/>
          </p:nvPr>
        </p:nvSpPr>
        <p:spPr>
          <a:xfrm>
            <a:off x="463019" y="676679"/>
            <a:ext cx="8229600" cy="5411787"/>
          </a:xfrm>
        </p:spPr>
        <p:txBody>
          <a:bodyPr>
            <a:noAutofit/>
          </a:bodyPr>
          <a:lstStyle/>
          <a:p>
            <a:r>
              <a:rPr lang="en-GB" sz="2000" dirty="0"/>
              <a:t>Most people’s social preferences are different to yours. </a:t>
            </a:r>
          </a:p>
          <a:p>
            <a:r>
              <a:rPr lang="en-GB" sz="2000" dirty="0"/>
              <a:t>Tension happens because of difference</a:t>
            </a:r>
          </a:p>
          <a:p>
            <a:pPr lvl="1"/>
            <a:r>
              <a:rPr lang="en-GB" sz="2000" dirty="0"/>
              <a:t>It is a stimulus that causes us to act rather than to remain inactive</a:t>
            </a:r>
          </a:p>
          <a:p>
            <a:pPr lvl="1"/>
            <a:r>
              <a:rPr lang="en-GB" sz="2000" dirty="0"/>
              <a:t>Even if we’re in our comfort zones, our behaviour might be creating tension for someone else</a:t>
            </a:r>
          </a:p>
          <a:p>
            <a:r>
              <a:rPr lang="en-GB" sz="2000" dirty="0"/>
              <a:t>The key to successful and fruitful relationships:</a:t>
            </a:r>
          </a:p>
          <a:p>
            <a:pPr lvl="1"/>
            <a:r>
              <a:rPr lang="en-GB" sz="2000" dirty="0"/>
              <a:t>Understand the preferences of the people you interact with</a:t>
            </a:r>
          </a:p>
          <a:p>
            <a:pPr lvl="1"/>
            <a:r>
              <a:rPr lang="en-GB" sz="2000" dirty="0"/>
              <a:t>Adjust your behaviour accordingly. </a:t>
            </a:r>
          </a:p>
          <a:p>
            <a:r>
              <a:rPr lang="en-GB" sz="2000" dirty="0"/>
              <a:t>A high level of versatility means:</a:t>
            </a:r>
          </a:p>
          <a:p>
            <a:pPr lvl="1"/>
            <a:r>
              <a:rPr lang="en-GB" sz="2000" dirty="0"/>
              <a:t>Turn down your default</a:t>
            </a:r>
          </a:p>
          <a:p>
            <a:pPr lvl="1"/>
            <a:r>
              <a:rPr lang="en-GB" sz="2000" dirty="0"/>
              <a:t>Turn up your less used styles</a:t>
            </a:r>
          </a:p>
          <a:p>
            <a:pPr marL="0" indent="0">
              <a:buNone/>
            </a:pPr>
            <a:r>
              <a:rPr lang="en-GB" sz="2000" b="1" dirty="0" smtClean="0">
                <a:solidFill>
                  <a:srgbClr val="0000FF"/>
                </a:solidFill>
              </a:rPr>
              <a:t>THE </a:t>
            </a:r>
            <a:r>
              <a:rPr lang="en-GB" sz="2000" b="1" dirty="0">
                <a:solidFill>
                  <a:srgbClr val="0000FF"/>
                </a:solidFill>
              </a:rPr>
              <a:t>KEY TO SUCCESS IN PERSONAL RELATIONSHIPS:</a:t>
            </a:r>
          </a:p>
          <a:p>
            <a:r>
              <a:rPr lang="en-GB" sz="2000" dirty="0">
                <a:solidFill>
                  <a:srgbClr val="FF0000"/>
                </a:solidFill>
              </a:rPr>
              <a:t>Not to treat others how you would like to be treated </a:t>
            </a:r>
            <a:r>
              <a:rPr lang="en-GB" sz="2000" dirty="0">
                <a:solidFill>
                  <a:srgbClr val="FF0000"/>
                </a:solidFill>
                <a:sym typeface="Wingdings" panose="05000000000000000000" pitchFamily="2" charset="2"/>
              </a:rPr>
              <a:t></a:t>
            </a:r>
          </a:p>
          <a:p>
            <a:r>
              <a:rPr lang="en-GB" sz="2000" dirty="0">
                <a:solidFill>
                  <a:srgbClr val="00B050"/>
                </a:solidFill>
              </a:rPr>
              <a:t>Treat others how </a:t>
            </a:r>
            <a:r>
              <a:rPr lang="en-GB" sz="2000" i="1" dirty="0">
                <a:solidFill>
                  <a:srgbClr val="00B050"/>
                </a:solidFill>
              </a:rPr>
              <a:t>they</a:t>
            </a:r>
            <a:r>
              <a:rPr lang="en-GB" sz="2000" dirty="0">
                <a:solidFill>
                  <a:srgbClr val="00B050"/>
                </a:solidFill>
              </a:rPr>
              <a:t> would like to be treated </a:t>
            </a:r>
            <a:r>
              <a:rPr lang="en-GB" sz="2000" dirty="0">
                <a:solidFill>
                  <a:srgbClr val="00B050"/>
                </a:solidFill>
                <a:sym typeface="Wingdings" panose="05000000000000000000" pitchFamily="2" charset="2"/>
              </a:rPr>
              <a:t></a:t>
            </a:r>
          </a:p>
          <a:p>
            <a:pPr marL="0" indent="0">
              <a:buNone/>
            </a:pPr>
            <a:endParaRPr lang="en-GB" sz="2000" dirty="0">
              <a:solidFill>
                <a:srgbClr val="00B050"/>
              </a:solidFill>
            </a:endParaRPr>
          </a:p>
          <a:p>
            <a:endParaRPr lang="en-GB" sz="2000" dirty="0"/>
          </a:p>
        </p:txBody>
      </p:sp>
      <p:sp>
        <p:nvSpPr>
          <p:cNvPr id="5" name="Title 1">
            <a:extLst>
              <a:ext uri="{FF2B5EF4-FFF2-40B4-BE49-F238E27FC236}">
                <a16:creationId xmlns:a16="http://schemas.microsoft.com/office/drawing/2014/main" id="{27D56B1B-958F-41C4-82A4-F5A142F61D74}"/>
              </a:ext>
            </a:extLst>
          </p:cNvPr>
          <p:cNvSpPr>
            <a:spLocks noGrp="1"/>
          </p:cNvSpPr>
          <p:nvPr>
            <p:ph type="title"/>
          </p:nvPr>
        </p:nvSpPr>
        <p:spPr>
          <a:xfrm>
            <a:off x="1297176" y="0"/>
            <a:ext cx="6561287" cy="800100"/>
          </a:xfrm>
        </p:spPr>
        <p:txBody>
          <a:bodyPr/>
          <a:lstStyle/>
          <a:p>
            <a:r>
              <a:rPr lang="en-GB" sz="2800" dirty="0" smtClean="0">
                <a:solidFill>
                  <a:srgbClr val="0070C0"/>
                </a:solidFill>
              </a:rPr>
              <a:t>Versatility</a:t>
            </a:r>
            <a:endParaRPr lang="en-GB" sz="2800" dirty="0">
              <a:solidFill>
                <a:srgbClr val="0070C0"/>
              </a:solidFill>
            </a:endParaRPr>
          </a:p>
        </p:txBody>
      </p:sp>
    </p:spTree>
    <p:extLst>
      <p:ext uri="{BB962C8B-B14F-4D97-AF65-F5344CB8AC3E}">
        <p14:creationId xmlns:p14="http://schemas.microsoft.com/office/powerpoint/2010/main" val="358766730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3">
            <a:extLst>
              <a:ext uri="{FF2B5EF4-FFF2-40B4-BE49-F238E27FC236}">
                <a16:creationId xmlns:a16="http://schemas.microsoft.com/office/drawing/2014/main" id="{9228D2FC-2CEC-4AA0-A6E4-DF5099D928F5}"/>
              </a:ext>
            </a:extLst>
          </p:cNvPr>
          <p:cNvSpPr>
            <a:spLocks noChangeArrowheads="1"/>
          </p:cNvSpPr>
          <p:nvPr/>
        </p:nvSpPr>
        <p:spPr bwMode="auto">
          <a:xfrm>
            <a:off x="76200" y="6524625"/>
            <a:ext cx="3566683" cy="335989"/>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kumimoji="1" lang="en-GB" altLang="en-US" sz="1600" i="1" dirty="0">
                <a:solidFill>
                  <a:schemeClr val="bg1"/>
                </a:solidFill>
                <a:latin typeface="Comic Sans MS" panose="030F0702030302020204" pitchFamily="66" charset="0"/>
              </a:rPr>
              <a:t>Reference to Merrill &amp; Reid (1999)</a:t>
            </a:r>
          </a:p>
        </p:txBody>
      </p:sp>
      <p:grpSp>
        <p:nvGrpSpPr>
          <p:cNvPr id="184324" name="Group 4">
            <a:extLst>
              <a:ext uri="{FF2B5EF4-FFF2-40B4-BE49-F238E27FC236}">
                <a16:creationId xmlns:a16="http://schemas.microsoft.com/office/drawing/2014/main" id="{A3D3B5B4-344A-4B78-955A-2CE9DA358D5B}"/>
              </a:ext>
            </a:extLst>
          </p:cNvPr>
          <p:cNvGrpSpPr>
            <a:grpSpLocks/>
          </p:cNvGrpSpPr>
          <p:nvPr/>
        </p:nvGrpSpPr>
        <p:grpSpPr bwMode="auto">
          <a:xfrm>
            <a:off x="3950" y="673139"/>
            <a:ext cx="9141689" cy="5853443"/>
            <a:chOff x="967" y="490"/>
            <a:chExt cx="3798" cy="3379"/>
          </a:xfrm>
        </p:grpSpPr>
        <p:sp>
          <p:nvSpPr>
            <p:cNvPr id="184325" name="Line 5">
              <a:extLst>
                <a:ext uri="{FF2B5EF4-FFF2-40B4-BE49-F238E27FC236}">
                  <a16:creationId xmlns:a16="http://schemas.microsoft.com/office/drawing/2014/main" id="{BDEF09EF-7529-4245-B2FE-52711ABDA972}"/>
                </a:ext>
              </a:extLst>
            </p:cNvPr>
            <p:cNvSpPr>
              <a:spLocks noChangeShapeType="1"/>
            </p:cNvSpPr>
            <p:nvPr/>
          </p:nvSpPr>
          <p:spPr bwMode="auto">
            <a:xfrm flipH="1">
              <a:off x="2820" y="490"/>
              <a:ext cx="8" cy="3379"/>
            </a:xfrm>
            <a:prstGeom prst="line">
              <a:avLst/>
            </a:prstGeom>
            <a:noFill/>
            <a:ln w="762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GB" dirty="0"/>
            </a:p>
          </p:txBody>
        </p:sp>
        <p:sp>
          <p:nvSpPr>
            <p:cNvPr id="184326" name="Line 6">
              <a:extLst>
                <a:ext uri="{FF2B5EF4-FFF2-40B4-BE49-F238E27FC236}">
                  <a16:creationId xmlns:a16="http://schemas.microsoft.com/office/drawing/2014/main" id="{6F610007-499B-4742-8287-50069D829265}"/>
                </a:ext>
              </a:extLst>
            </p:cNvPr>
            <p:cNvSpPr>
              <a:spLocks noChangeShapeType="1"/>
            </p:cNvSpPr>
            <p:nvPr/>
          </p:nvSpPr>
          <p:spPr bwMode="auto">
            <a:xfrm rot="5400000" flipH="1">
              <a:off x="2848" y="323"/>
              <a:ext cx="35" cy="3798"/>
            </a:xfrm>
            <a:prstGeom prst="line">
              <a:avLst/>
            </a:prstGeom>
            <a:noFill/>
            <a:ln w="762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GB" dirty="0"/>
            </a:p>
          </p:txBody>
        </p:sp>
      </p:grpSp>
      <p:sp>
        <p:nvSpPr>
          <p:cNvPr id="184327" name="Rectangle 7">
            <a:extLst>
              <a:ext uri="{FF2B5EF4-FFF2-40B4-BE49-F238E27FC236}">
                <a16:creationId xmlns:a16="http://schemas.microsoft.com/office/drawing/2014/main" id="{83AB2804-1769-40A5-9BEE-3BAEC401130F}"/>
              </a:ext>
            </a:extLst>
          </p:cNvPr>
          <p:cNvSpPr>
            <a:spLocks noChangeArrowheads="1"/>
          </p:cNvSpPr>
          <p:nvPr/>
        </p:nvSpPr>
        <p:spPr bwMode="auto">
          <a:xfrm>
            <a:off x="1346212" y="3668607"/>
            <a:ext cx="2075954" cy="823392"/>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marL="0" indent="0" algn="ctr">
              <a:spcBef>
                <a:spcPct val="5000"/>
              </a:spcBef>
              <a:buNone/>
            </a:pPr>
            <a:r>
              <a:rPr lang="en-GB" altLang="en-US" sz="3200" b="1" dirty="0">
                <a:solidFill>
                  <a:srgbClr val="0000FF"/>
                </a:solidFill>
                <a:latin typeface="Calibri" panose="020F0502020204030204" pitchFamily="34" charset="0"/>
                <a:cs typeface="Calibri" panose="020F0502020204030204" pitchFamily="34" charset="0"/>
              </a:rPr>
              <a:t>Analyst</a:t>
            </a:r>
          </a:p>
        </p:txBody>
      </p:sp>
      <p:sp>
        <p:nvSpPr>
          <p:cNvPr id="184328" name="Rectangle 8">
            <a:extLst>
              <a:ext uri="{FF2B5EF4-FFF2-40B4-BE49-F238E27FC236}">
                <a16:creationId xmlns:a16="http://schemas.microsoft.com/office/drawing/2014/main" id="{0FCEB101-D3C8-4316-B5EC-52C8514894C7}"/>
              </a:ext>
            </a:extLst>
          </p:cNvPr>
          <p:cNvSpPr>
            <a:spLocks noChangeArrowheads="1"/>
          </p:cNvSpPr>
          <p:nvPr/>
        </p:nvSpPr>
        <p:spPr bwMode="auto">
          <a:xfrm>
            <a:off x="1404362" y="673465"/>
            <a:ext cx="1959654" cy="702582"/>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marL="0" indent="0" algn="ctr">
              <a:spcBef>
                <a:spcPct val="5000"/>
              </a:spcBef>
              <a:buNone/>
            </a:pPr>
            <a:r>
              <a:rPr lang="en-GB" altLang="en-US" sz="3200" b="1" dirty="0">
                <a:solidFill>
                  <a:srgbClr val="0000FF"/>
                </a:solidFill>
                <a:latin typeface="Calibri" panose="020F0502020204030204" pitchFamily="34" charset="0"/>
                <a:cs typeface="Calibri" panose="020F0502020204030204" pitchFamily="34" charset="0"/>
              </a:rPr>
              <a:t>Amiable</a:t>
            </a:r>
          </a:p>
        </p:txBody>
      </p:sp>
      <p:sp>
        <p:nvSpPr>
          <p:cNvPr id="184329" name="Rectangle 9">
            <a:extLst>
              <a:ext uri="{FF2B5EF4-FFF2-40B4-BE49-F238E27FC236}">
                <a16:creationId xmlns:a16="http://schemas.microsoft.com/office/drawing/2014/main" id="{E5CF74C2-65B4-451A-BE50-9283E55D6A9F}"/>
              </a:ext>
            </a:extLst>
          </p:cNvPr>
          <p:cNvSpPr>
            <a:spLocks noChangeArrowheads="1"/>
          </p:cNvSpPr>
          <p:nvPr/>
        </p:nvSpPr>
        <p:spPr bwMode="auto">
          <a:xfrm>
            <a:off x="5247135" y="676837"/>
            <a:ext cx="2146459" cy="673771"/>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marL="0" indent="0" algn="ctr">
              <a:spcBef>
                <a:spcPct val="5000"/>
              </a:spcBef>
              <a:buNone/>
            </a:pPr>
            <a:r>
              <a:rPr lang="en-GB" altLang="en-US" sz="3200" b="1" dirty="0">
                <a:solidFill>
                  <a:srgbClr val="0000FF"/>
                </a:solidFill>
                <a:latin typeface="Calibri" panose="020F0502020204030204" pitchFamily="34" charset="0"/>
                <a:cs typeface="Calibri" panose="020F0502020204030204" pitchFamily="34" charset="0"/>
              </a:rPr>
              <a:t>Expressive</a:t>
            </a:r>
          </a:p>
        </p:txBody>
      </p:sp>
      <p:sp>
        <p:nvSpPr>
          <p:cNvPr id="184330" name="Rectangle 10">
            <a:extLst>
              <a:ext uri="{FF2B5EF4-FFF2-40B4-BE49-F238E27FC236}">
                <a16:creationId xmlns:a16="http://schemas.microsoft.com/office/drawing/2014/main" id="{1F55543E-36FF-46D4-BE33-0573EF4D258A}"/>
              </a:ext>
            </a:extLst>
          </p:cNvPr>
          <p:cNvSpPr>
            <a:spLocks noChangeArrowheads="1"/>
          </p:cNvSpPr>
          <p:nvPr/>
        </p:nvSpPr>
        <p:spPr bwMode="auto">
          <a:xfrm>
            <a:off x="5642975" y="3687560"/>
            <a:ext cx="1354778" cy="532201"/>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marL="0" indent="0" algn="ctr">
              <a:spcBef>
                <a:spcPct val="5000"/>
              </a:spcBef>
              <a:buNone/>
            </a:pPr>
            <a:r>
              <a:rPr lang="en-GB" altLang="en-US" sz="3200" b="1" dirty="0">
                <a:solidFill>
                  <a:srgbClr val="0000FF"/>
                </a:solidFill>
                <a:latin typeface="Calibri" panose="020F0502020204030204" pitchFamily="34" charset="0"/>
                <a:cs typeface="Calibri" panose="020F0502020204030204" pitchFamily="34" charset="0"/>
              </a:rPr>
              <a:t>Driver</a:t>
            </a:r>
          </a:p>
          <a:p>
            <a:pPr lvl="1" algn="ctr">
              <a:spcBef>
                <a:spcPct val="5000"/>
              </a:spcBef>
            </a:pPr>
            <a:endParaRPr lang="en-GB" altLang="en-US" sz="2400" b="1" dirty="0">
              <a:solidFill>
                <a:srgbClr val="0000FF"/>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30221C15-7FB4-4593-AF88-83B5E9834B22}"/>
              </a:ext>
            </a:extLst>
          </p:cNvPr>
          <p:cNvGrpSpPr/>
          <p:nvPr/>
        </p:nvGrpSpPr>
        <p:grpSpPr>
          <a:xfrm>
            <a:off x="276175" y="4215865"/>
            <a:ext cx="4046469" cy="2311056"/>
            <a:chOff x="276175" y="4215865"/>
            <a:chExt cx="4046469" cy="2311056"/>
          </a:xfrm>
        </p:grpSpPr>
        <p:sp>
          <p:nvSpPr>
            <p:cNvPr id="17" name="TextBox 16">
              <a:extLst>
                <a:ext uri="{FF2B5EF4-FFF2-40B4-BE49-F238E27FC236}">
                  <a16:creationId xmlns:a16="http://schemas.microsoft.com/office/drawing/2014/main" id="{55467BC5-0D35-4BAF-8F98-BEE7F7A8462E}"/>
                </a:ext>
              </a:extLst>
            </p:cNvPr>
            <p:cNvSpPr txBox="1"/>
            <p:nvPr/>
          </p:nvSpPr>
          <p:spPr>
            <a:xfrm>
              <a:off x="276175" y="4215865"/>
              <a:ext cx="1901483" cy="2289858"/>
            </a:xfrm>
            <a:prstGeom prst="rect">
              <a:avLst/>
            </a:prstGeom>
            <a:noFill/>
          </p:spPr>
          <p:txBody>
            <a:bodyPr wrap="none" rtlCol="0">
              <a:spAutoFit/>
            </a:bodyPr>
            <a:lstStyle/>
            <a:p>
              <a:pPr marL="342900" indent="-342900">
                <a:spcBef>
                  <a:spcPct val="5000"/>
                </a:spcBef>
                <a:buClr>
                  <a:srgbClr val="7030A0"/>
                </a:buClr>
                <a:buFont typeface="Wingdings" panose="05000000000000000000" pitchFamily="2" charset="2"/>
                <a:buChar char=""/>
              </a:pPr>
              <a:r>
                <a:rPr lang="en-GB" altLang="en-US" sz="2400" dirty="0">
                  <a:solidFill>
                    <a:srgbClr val="FF0000"/>
                  </a:solidFill>
                </a:rPr>
                <a:t>Critical</a:t>
              </a:r>
            </a:p>
            <a:p>
              <a:pPr marL="342900" indent="-342900">
                <a:spcBef>
                  <a:spcPct val="5000"/>
                </a:spcBef>
                <a:buClr>
                  <a:srgbClr val="7030A0"/>
                </a:buClr>
                <a:buFont typeface="Wingdings" panose="05000000000000000000" pitchFamily="2" charset="2"/>
                <a:buChar char=""/>
              </a:pPr>
              <a:r>
                <a:rPr lang="en-GB" altLang="en-US" sz="2400" dirty="0">
                  <a:solidFill>
                    <a:srgbClr val="FF0000"/>
                  </a:solidFill>
                </a:rPr>
                <a:t>Indecisive</a:t>
              </a:r>
            </a:p>
            <a:p>
              <a:pPr marL="342900" indent="-342900">
                <a:spcBef>
                  <a:spcPct val="5000"/>
                </a:spcBef>
                <a:buClr>
                  <a:srgbClr val="7030A0"/>
                </a:buClr>
                <a:buFont typeface="Wingdings" panose="05000000000000000000" pitchFamily="2" charset="2"/>
                <a:buChar char=""/>
              </a:pPr>
              <a:r>
                <a:rPr lang="en-GB" altLang="en-US" sz="2400" dirty="0">
                  <a:solidFill>
                    <a:srgbClr val="FF0000"/>
                  </a:solidFill>
                </a:rPr>
                <a:t>Stuffy</a:t>
              </a:r>
            </a:p>
            <a:p>
              <a:pPr marL="342900" indent="-342900">
                <a:spcBef>
                  <a:spcPct val="5000"/>
                </a:spcBef>
                <a:buClr>
                  <a:srgbClr val="7030A0"/>
                </a:buClr>
                <a:buFont typeface="Wingdings" panose="05000000000000000000" pitchFamily="2" charset="2"/>
                <a:buChar char=""/>
              </a:pPr>
              <a:r>
                <a:rPr lang="en-GB" altLang="en-US" sz="2400" dirty="0">
                  <a:solidFill>
                    <a:srgbClr val="FF0000"/>
                  </a:solidFill>
                </a:rPr>
                <a:t>Picky</a:t>
              </a:r>
            </a:p>
            <a:p>
              <a:pPr marL="342900" indent="-342900">
                <a:spcBef>
                  <a:spcPct val="5000"/>
                </a:spcBef>
                <a:buClr>
                  <a:srgbClr val="7030A0"/>
                </a:buClr>
                <a:buFont typeface="Wingdings" panose="05000000000000000000" pitchFamily="2" charset="2"/>
                <a:buChar char=""/>
              </a:pPr>
              <a:r>
                <a:rPr lang="en-GB" altLang="en-US" sz="2400" dirty="0">
                  <a:solidFill>
                    <a:srgbClr val="FF0000"/>
                  </a:solidFill>
                </a:rPr>
                <a:t>Moralistic</a:t>
              </a:r>
            </a:p>
            <a:p>
              <a:pPr marL="285750" indent="-285750">
                <a:buClr>
                  <a:srgbClr val="7030A0"/>
                </a:buClr>
                <a:buFont typeface="Wingdings" panose="05000000000000000000" pitchFamily="2" charset="2"/>
                <a:buChar char=""/>
              </a:pPr>
              <a:endParaRPr lang="en-GB" dirty="0">
                <a:solidFill>
                  <a:srgbClr val="FF0000"/>
                </a:solidFill>
              </a:endParaRPr>
            </a:p>
          </p:txBody>
        </p:sp>
        <p:sp>
          <p:nvSpPr>
            <p:cNvPr id="18" name="TextBox 17">
              <a:extLst>
                <a:ext uri="{FF2B5EF4-FFF2-40B4-BE49-F238E27FC236}">
                  <a16:creationId xmlns:a16="http://schemas.microsoft.com/office/drawing/2014/main" id="{6365F72F-FDE6-4F14-A8D7-F0F2486548E9}"/>
                </a:ext>
              </a:extLst>
            </p:cNvPr>
            <p:cNvSpPr txBox="1"/>
            <p:nvPr/>
          </p:nvSpPr>
          <p:spPr>
            <a:xfrm>
              <a:off x="2284907" y="4237063"/>
              <a:ext cx="2037737" cy="2289858"/>
            </a:xfrm>
            <a:prstGeom prst="rect">
              <a:avLst/>
            </a:prstGeom>
            <a:noFill/>
          </p:spPr>
          <p:txBody>
            <a:bodyPr wrap="none" rtlCol="0">
              <a:spAutoFit/>
            </a:bodyPr>
            <a:lstStyle/>
            <a:p>
              <a:pPr marL="342900" indent="-342900">
                <a:spcBef>
                  <a:spcPct val="5000"/>
                </a:spcBef>
                <a:buClr>
                  <a:srgbClr val="7030A0"/>
                </a:buClr>
                <a:buFont typeface="Wingdings" panose="05000000000000000000" pitchFamily="2" charset="2"/>
                <a:buChar char=""/>
              </a:pPr>
              <a:r>
                <a:rPr lang="en-GB" altLang="en-US" sz="2400" dirty="0">
                  <a:solidFill>
                    <a:srgbClr val="00A400"/>
                  </a:solidFill>
                </a:rPr>
                <a:t>Industrious</a:t>
              </a:r>
            </a:p>
            <a:p>
              <a:pPr marL="342900" indent="-342900">
                <a:spcBef>
                  <a:spcPct val="5000"/>
                </a:spcBef>
                <a:buClr>
                  <a:srgbClr val="7030A0"/>
                </a:buClr>
                <a:buFont typeface="Wingdings" panose="05000000000000000000" pitchFamily="2" charset="2"/>
                <a:buChar char=""/>
              </a:pPr>
              <a:r>
                <a:rPr lang="en-GB" altLang="en-US" sz="2400" dirty="0">
                  <a:solidFill>
                    <a:srgbClr val="00A400"/>
                  </a:solidFill>
                </a:rPr>
                <a:t>Persistent</a:t>
              </a:r>
            </a:p>
            <a:p>
              <a:pPr marL="342900" indent="-342900">
                <a:spcBef>
                  <a:spcPct val="5000"/>
                </a:spcBef>
                <a:buClr>
                  <a:srgbClr val="7030A0"/>
                </a:buClr>
                <a:buFont typeface="Wingdings" panose="05000000000000000000" pitchFamily="2" charset="2"/>
                <a:buChar char=""/>
              </a:pPr>
              <a:r>
                <a:rPr lang="en-GB" altLang="en-US" sz="2400" dirty="0">
                  <a:solidFill>
                    <a:srgbClr val="00A400"/>
                  </a:solidFill>
                </a:rPr>
                <a:t>Serious</a:t>
              </a:r>
            </a:p>
            <a:p>
              <a:pPr marL="342900" indent="-342900">
                <a:spcBef>
                  <a:spcPct val="5000"/>
                </a:spcBef>
                <a:buClr>
                  <a:srgbClr val="7030A0"/>
                </a:buClr>
                <a:buFont typeface="Wingdings" panose="05000000000000000000" pitchFamily="2" charset="2"/>
                <a:buChar char=""/>
              </a:pPr>
              <a:r>
                <a:rPr lang="en-GB" altLang="en-US" sz="2400" dirty="0">
                  <a:solidFill>
                    <a:srgbClr val="00A400"/>
                  </a:solidFill>
                </a:rPr>
                <a:t>Exacting</a:t>
              </a:r>
            </a:p>
            <a:p>
              <a:pPr marL="342900" indent="-342900">
                <a:spcBef>
                  <a:spcPct val="5000"/>
                </a:spcBef>
                <a:buClr>
                  <a:srgbClr val="7030A0"/>
                </a:buClr>
                <a:buFont typeface="Wingdings" panose="05000000000000000000" pitchFamily="2" charset="2"/>
                <a:buChar char=""/>
              </a:pPr>
              <a:r>
                <a:rPr lang="en-GB" altLang="en-US" sz="2400" dirty="0">
                  <a:solidFill>
                    <a:srgbClr val="00A400"/>
                  </a:solidFill>
                </a:rPr>
                <a:t>Orderly</a:t>
              </a:r>
            </a:p>
            <a:p>
              <a:pPr marL="285750" indent="-285750">
                <a:buClr>
                  <a:srgbClr val="7030A0"/>
                </a:buClr>
                <a:buFont typeface="Wingdings" panose="05000000000000000000" pitchFamily="2" charset="2"/>
                <a:buChar char=""/>
              </a:pPr>
              <a:endParaRPr lang="en-GB" dirty="0">
                <a:solidFill>
                  <a:srgbClr val="00A400"/>
                </a:solidFill>
              </a:endParaRPr>
            </a:p>
          </p:txBody>
        </p:sp>
      </p:grpSp>
      <p:grpSp>
        <p:nvGrpSpPr>
          <p:cNvPr id="5" name="Group 4">
            <a:extLst>
              <a:ext uri="{FF2B5EF4-FFF2-40B4-BE49-F238E27FC236}">
                <a16:creationId xmlns:a16="http://schemas.microsoft.com/office/drawing/2014/main" id="{5389B8C5-9C8B-4F0A-993A-5444BECC5735}"/>
              </a:ext>
            </a:extLst>
          </p:cNvPr>
          <p:cNvGrpSpPr/>
          <p:nvPr/>
        </p:nvGrpSpPr>
        <p:grpSpPr>
          <a:xfrm>
            <a:off x="266368" y="1202912"/>
            <a:ext cx="4217824" cy="2015337"/>
            <a:chOff x="266368" y="1202912"/>
            <a:chExt cx="4217824" cy="2015337"/>
          </a:xfrm>
        </p:grpSpPr>
        <p:sp>
          <p:nvSpPr>
            <p:cNvPr id="3" name="TextBox 2">
              <a:extLst>
                <a:ext uri="{FF2B5EF4-FFF2-40B4-BE49-F238E27FC236}">
                  <a16:creationId xmlns:a16="http://schemas.microsoft.com/office/drawing/2014/main" id="{ED843C2A-3D2B-4174-834C-643CECA72CE0}"/>
                </a:ext>
              </a:extLst>
            </p:cNvPr>
            <p:cNvSpPr txBox="1"/>
            <p:nvPr/>
          </p:nvSpPr>
          <p:spPr>
            <a:xfrm>
              <a:off x="266368" y="1205390"/>
              <a:ext cx="2124299" cy="2012859"/>
            </a:xfrm>
            <a:prstGeom prst="rect">
              <a:avLst/>
            </a:prstGeom>
            <a:noFill/>
          </p:spPr>
          <p:txBody>
            <a:bodyPr wrap="none" rtlCol="0">
              <a:spAutoFit/>
            </a:bodyPr>
            <a:lstStyle/>
            <a:p>
              <a:pPr marL="342900" indent="-342900">
                <a:spcBef>
                  <a:spcPct val="5000"/>
                </a:spcBef>
                <a:buClr>
                  <a:srgbClr val="7030A0"/>
                </a:buClr>
                <a:buFont typeface="Wingdings" panose="05000000000000000000" pitchFamily="2" charset="2"/>
                <a:buChar char=""/>
              </a:pPr>
              <a:r>
                <a:rPr lang="en-GB" altLang="en-US" sz="2400" dirty="0">
                  <a:solidFill>
                    <a:srgbClr val="FF0000"/>
                  </a:solidFill>
                </a:rPr>
                <a:t>Conforming</a:t>
              </a:r>
            </a:p>
            <a:p>
              <a:pPr marL="342900" indent="-342900">
                <a:spcBef>
                  <a:spcPct val="5000"/>
                </a:spcBef>
                <a:buClr>
                  <a:srgbClr val="7030A0"/>
                </a:buClr>
                <a:buFont typeface="Wingdings" panose="05000000000000000000" pitchFamily="2" charset="2"/>
                <a:buChar char=""/>
              </a:pPr>
              <a:r>
                <a:rPr lang="en-GB" altLang="en-US" sz="2400" dirty="0">
                  <a:solidFill>
                    <a:srgbClr val="FF0000"/>
                  </a:solidFill>
                </a:rPr>
                <a:t>Unsure</a:t>
              </a:r>
            </a:p>
            <a:p>
              <a:pPr marL="342900" indent="-342900">
                <a:spcBef>
                  <a:spcPct val="5000"/>
                </a:spcBef>
                <a:buClr>
                  <a:srgbClr val="7030A0"/>
                </a:buClr>
                <a:buFont typeface="Wingdings" panose="05000000000000000000" pitchFamily="2" charset="2"/>
                <a:buChar char=""/>
              </a:pPr>
              <a:r>
                <a:rPr lang="en-GB" altLang="en-US" sz="2400" dirty="0">
                  <a:solidFill>
                    <a:srgbClr val="FF0000"/>
                  </a:solidFill>
                </a:rPr>
                <a:t>Pliable</a:t>
              </a:r>
            </a:p>
            <a:p>
              <a:pPr marL="342900" indent="-342900">
                <a:spcBef>
                  <a:spcPct val="5000"/>
                </a:spcBef>
                <a:buClr>
                  <a:srgbClr val="7030A0"/>
                </a:buClr>
                <a:buFont typeface="Wingdings" panose="05000000000000000000" pitchFamily="2" charset="2"/>
                <a:buChar char=""/>
              </a:pPr>
              <a:r>
                <a:rPr lang="en-GB" altLang="en-US" sz="2400" dirty="0">
                  <a:solidFill>
                    <a:srgbClr val="FF0000"/>
                  </a:solidFill>
                </a:rPr>
                <a:t>Dependent</a:t>
              </a:r>
            </a:p>
            <a:p>
              <a:pPr marL="342900" indent="-342900">
                <a:spcBef>
                  <a:spcPct val="5000"/>
                </a:spcBef>
                <a:buClr>
                  <a:srgbClr val="7030A0"/>
                </a:buClr>
                <a:buFont typeface="Wingdings" panose="05000000000000000000" pitchFamily="2" charset="2"/>
                <a:buChar char=""/>
              </a:pPr>
              <a:r>
                <a:rPr lang="en-GB" altLang="en-US" sz="2400" dirty="0">
                  <a:solidFill>
                    <a:srgbClr val="FF0000"/>
                  </a:solidFill>
                </a:rPr>
                <a:t>Awkward</a:t>
              </a:r>
            </a:p>
          </p:txBody>
        </p:sp>
        <p:sp>
          <p:nvSpPr>
            <p:cNvPr id="19" name="TextBox 18">
              <a:extLst>
                <a:ext uri="{FF2B5EF4-FFF2-40B4-BE49-F238E27FC236}">
                  <a16:creationId xmlns:a16="http://schemas.microsoft.com/office/drawing/2014/main" id="{88F4A25C-AAAA-4679-851D-DAACA509092F}"/>
                </a:ext>
              </a:extLst>
            </p:cNvPr>
            <p:cNvSpPr txBox="1"/>
            <p:nvPr/>
          </p:nvSpPr>
          <p:spPr>
            <a:xfrm>
              <a:off x="2289360" y="1202912"/>
              <a:ext cx="2194832" cy="2012859"/>
            </a:xfrm>
            <a:prstGeom prst="rect">
              <a:avLst/>
            </a:prstGeom>
            <a:noFill/>
          </p:spPr>
          <p:txBody>
            <a:bodyPr wrap="none" rtlCol="0">
              <a:spAutoFit/>
            </a:bodyPr>
            <a:lstStyle/>
            <a:p>
              <a:pPr marL="342900" indent="-342900">
                <a:spcBef>
                  <a:spcPct val="5000"/>
                </a:spcBef>
                <a:buClr>
                  <a:srgbClr val="7030A0"/>
                </a:buClr>
                <a:buFont typeface="Wingdings" panose="05000000000000000000" pitchFamily="2" charset="2"/>
                <a:buChar char=""/>
              </a:pPr>
              <a:r>
                <a:rPr lang="en-GB" altLang="en-US" sz="2400" dirty="0">
                  <a:solidFill>
                    <a:srgbClr val="00A400"/>
                  </a:solidFill>
                </a:rPr>
                <a:t>Supportive</a:t>
              </a:r>
            </a:p>
            <a:p>
              <a:pPr marL="342900" indent="-342900">
                <a:spcBef>
                  <a:spcPct val="5000"/>
                </a:spcBef>
                <a:buClr>
                  <a:srgbClr val="7030A0"/>
                </a:buClr>
                <a:buFont typeface="Wingdings" panose="05000000000000000000" pitchFamily="2" charset="2"/>
                <a:buChar char=""/>
              </a:pPr>
              <a:r>
                <a:rPr lang="en-GB" altLang="en-US" sz="2400" dirty="0">
                  <a:solidFill>
                    <a:srgbClr val="00A400"/>
                  </a:solidFill>
                </a:rPr>
                <a:t>Respectful</a:t>
              </a:r>
            </a:p>
            <a:p>
              <a:pPr marL="342900" indent="-342900">
                <a:spcBef>
                  <a:spcPct val="5000"/>
                </a:spcBef>
                <a:buClr>
                  <a:srgbClr val="7030A0"/>
                </a:buClr>
                <a:buFont typeface="Wingdings" panose="05000000000000000000" pitchFamily="2" charset="2"/>
                <a:buChar char=""/>
              </a:pPr>
              <a:r>
                <a:rPr lang="en-GB" altLang="en-US" sz="2400" dirty="0">
                  <a:solidFill>
                    <a:srgbClr val="00A400"/>
                  </a:solidFill>
                </a:rPr>
                <a:t>Willing</a:t>
              </a:r>
            </a:p>
            <a:p>
              <a:pPr marL="342900" indent="-342900">
                <a:spcBef>
                  <a:spcPct val="5000"/>
                </a:spcBef>
                <a:buClr>
                  <a:srgbClr val="7030A0"/>
                </a:buClr>
                <a:buFont typeface="Wingdings" panose="05000000000000000000" pitchFamily="2" charset="2"/>
                <a:buChar char=""/>
              </a:pPr>
              <a:r>
                <a:rPr lang="en-GB" altLang="en-US" sz="2400" dirty="0">
                  <a:solidFill>
                    <a:srgbClr val="00A400"/>
                  </a:solidFill>
                </a:rPr>
                <a:t>Dependable</a:t>
              </a:r>
            </a:p>
            <a:p>
              <a:pPr marL="342900" indent="-342900">
                <a:spcBef>
                  <a:spcPct val="5000"/>
                </a:spcBef>
                <a:buClr>
                  <a:srgbClr val="7030A0"/>
                </a:buClr>
                <a:buFont typeface="Wingdings" panose="05000000000000000000" pitchFamily="2" charset="2"/>
                <a:buChar char=""/>
              </a:pPr>
              <a:r>
                <a:rPr lang="en-GB" altLang="en-US" sz="2400" dirty="0">
                  <a:solidFill>
                    <a:srgbClr val="00A400"/>
                  </a:solidFill>
                </a:rPr>
                <a:t>Agreeable</a:t>
              </a:r>
              <a:endParaRPr lang="en-GB" dirty="0">
                <a:solidFill>
                  <a:srgbClr val="00A400"/>
                </a:solidFill>
              </a:endParaRPr>
            </a:p>
          </p:txBody>
        </p:sp>
      </p:grpSp>
      <p:grpSp>
        <p:nvGrpSpPr>
          <p:cNvPr id="6" name="Group 5">
            <a:extLst>
              <a:ext uri="{FF2B5EF4-FFF2-40B4-BE49-F238E27FC236}">
                <a16:creationId xmlns:a16="http://schemas.microsoft.com/office/drawing/2014/main" id="{72D1769F-1097-46A2-A13D-62E064CCB7C8}"/>
              </a:ext>
            </a:extLst>
          </p:cNvPr>
          <p:cNvGrpSpPr/>
          <p:nvPr/>
        </p:nvGrpSpPr>
        <p:grpSpPr>
          <a:xfrm>
            <a:off x="4542797" y="1208647"/>
            <a:ext cx="4459483" cy="2032037"/>
            <a:chOff x="4542797" y="1208647"/>
            <a:chExt cx="4459483" cy="2032037"/>
          </a:xfrm>
        </p:grpSpPr>
        <p:sp>
          <p:nvSpPr>
            <p:cNvPr id="20" name="TextBox 19">
              <a:extLst>
                <a:ext uri="{FF2B5EF4-FFF2-40B4-BE49-F238E27FC236}">
                  <a16:creationId xmlns:a16="http://schemas.microsoft.com/office/drawing/2014/main" id="{1EE79829-6E8E-4B72-AB28-B6C7DDD3BECB}"/>
                </a:ext>
              </a:extLst>
            </p:cNvPr>
            <p:cNvSpPr txBox="1"/>
            <p:nvPr/>
          </p:nvSpPr>
          <p:spPr>
            <a:xfrm>
              <a:off x="4542797" y="1208647"/>
              <a:ext cx="2366353" cy="2012859"/>
            </a:xfrm>
            <a:prstGeom prst="rect">
              <a:avLst/>
            </a:prstGeom>
            <a:noFill/>
          </p:spPr>
          <p:txBody>
            <a:bodyPr wrap="none" rtlCol="0">
              <a:spAutoFit/>
            </a:bodyPr>
            <a:lstStyle/>
            <a:p>
              <a:pPr marL="342900" indent="-342900">
                <a:spcBef>
                  <a:spcPct val="5000"/>
                </a:spcBef>
                <a:buClr>
                  <a:srgbClr val="7030A0"/>
                </a:buClr>
                <a:buFont typeface="Wingdings" panose="05000000000000000000" pitchFamily="2" charset="2"/>
                <a:buChar char=""/>
              </a:pPr>
              <a:r>
                <a:rPr lang="en-GB" altLang="en-US" sz="2400" dirty="0">
                  <a:solidFill>
                    <a:srgbClr val="FF0000"/>
                  </a:solidFill>
                </a:rPr>
                <a:t>Manipulative</a:t>
              </a:r>
            </a:p>
            <a:p>
              <a:pPr marL="342900" indent="-342900">
                <a:spcBef>
                  <a:spcPct val="5000"/>
                </a:spcBef>
                <a:buClr>
                  <a:srgbClr val="7030A0"/>
                </a:buClr>
                <a:buFont typeface="Wingdings" panose="05000000000000000000" pitchFamily="2" charset="2"/>
                <a:buChar char=""/>
              </a:pPr>
              <a:r>
                <a:rPr lang="en-GB" altLang="en-US" sz="2400" dirty="0">
                  <a:solidFill>
                    <a:srgbClr val="FF0000"/>
                  </a:solidFill>
                </a:rPr>
                <a:t>Excitable</a:t>
              </a:r>
            </a:p>
            <a:p>
              <a:pPr marL="342900" indent="-342900">
                <a:spcBef>
                  <a:spcPct val="5000"/>
                </a:spcBef>
                <a:buClr>
                  <a:srgbClr val="7030A0"/>
                </a:buClr>
                <a:buFont typeface="Wingdings" panose="05000000000000000000" pitchFamily="2" charset="2"/>
                <a:buChar char=""/>
              </a:pPr>
              <a:r>
                <a:rPr lang="en-GB" altLang="en-US" sz="2400" dirty="0">
                  <a:solidFill>
                    <a:srgbClr val="FF0000"/>
                  </a:solidFill>
                </a:rPr>
                <a:t>Undisciplined</a:t>
              </a:r>
            </a:p>
            <a:p>
              <a:pPr marL="342900" indent="-342900">
                <a:spcBef>
                  <a:spcPct val="5000"/>
                </a:spcBef>
                <a:buClr>
                  <a:srgbClr val="7030A0"/>
                </a:buClr>
                <a:buFont typeface="Wingdings" panose="05000000000000000000" pitchFamily="2" charset="2"/>
                <a:buChar char=""/>
              </a:pPr>
              <a:r>
                <a:rPr lang="en-GB" altLang="en-US" sz="2400" dirty="0">
                  <a:solidFill>
                    <a:srgbClr val="FF0000"/>
                  </a:solidFill>
                </a:rPr>
                <a:t>Reacting</a:t>
              </a:r>
            </a:p>
            <a:p>
              <a:pPr marL="342900" indent="-342900">
                <a:spcBef>
                  <a:spcPct val="5000"/>
                </a:spcBef>
                <a:buClr>
                  <a:srgbClr val="7030A0"/>
                </a:buClr>
                <a:buFont typeface="Wingdings" panose="05000000000000000000" pitchFamily="2" charset="2"/>
                <a:buChar char=""/>
              </a:pPr>
              <a:r>
                <a:rPr lang="en-GB" altLang="en-US" sz="2400" dirty="0">
                  <a:solidFill>
                    <a:srgbClr val="FF0000"/>
                  </a:solidFill>
                </a:rPr>
                <a:t>Egotistical</a:t>
              </a:r>
            </a:p>
          </p:txBody>
        </p:sp>
        <p:sp>
          <p:nvSpPr>
            <p:cNvPr id="21" name="TextBox 20">
              <a:extLst>
                <a:ext uri="{FF2B5EF4-FFF2-40B4-BE49-F238E27FC236}">
                  <a16:creationId xmlns:a16="http://schemas.microsoft.com/office/drawing/2014/main" id="{9687194C-A064-4C07-B13A-5C5E3600A190}"/>
                </a:ext>
              </a:extLst>
            </p:cNvPr>
            <p:cNvSpPr txBox="1"/>
            <p:nvPr/>
          </p:nvSpPr>
          <p:spPr>
            <a:xfrm>
              <a:off x="6810654" y="1227825"/>
              <a:ext cx="2191626" cy="2012859"/>
            </a:xfrm>
            <a:prstGeom prst="rect">
              <a:avLst/>
            </a:prstGeom>
            <a:noFill/>
          </p:spPr>
          <p:txBody>
            <a:bodyPr wrap="none" rtlCol="0">
              <a:spAutoFit/>
            </a:bodyPr>
            <a:lstStyle/>
            <a:p>
              <a:pPr marL="342900" indent="-342900">
                <a:spcBef>
                  <a:spcPct val="5000"/>
                </a:spcBef>
                <a:buClr>
                  <a:srgbClr val="7030A0"/>
                </a:buClr>
                <a:buFont typeface="Wingdings" panose="05000000000000000000" pitchFamily="2" charset="2"/>
                <a:buChar char=""/>
              </a:pPr>
              <a:r>
                <a:rPr lang="en-GB" altLang="en-US" sz="2400" dirty="0">
                  <a:solidFill>
                    <a:srgbClr val="00A400"/>
                  </a:solidFill>
                </a:rPr>
                <a:t>Ambitious</a:t>
              </a:r>
            </a:p>
            <a:p>
              <a:pPr marL="342900" indent="-342900">
                <a:spcBef>
                  <a:spcPct val="5000"/>
                </a:spcBef>
                <a:buClr>
                  <a:srgbClr val="7030A0"/>
                </a:buClr>
                <a:buFont typeface="Wingdings" panose="05000000000000000000" pitchFamily="2" charset="2"/>
                <a:buChar char=""/>
              </a:pPr>
              <a:r>
                <a:rPr lang="en-GB" sz="2400" dirty="0">
                  <a:solidFill>
                    <a:srgbClr val="00A400"/>
                  </a:solidFill>
                </a:rPr>
                <a:t>Stimulating</a:t>
              </a:r>
            </a:p>
            <a:p>
              <a:pPr marL="342900" indent="-342900">
                <a:spcBef>
                  <a:spcPct val="5000"/>
                </a:spcBef>
                <a:buClr>
                  <a:srgbClr val="7030A0"/>
                </a:buClr>
                <a:buFont typeface="Wingdings" panose="05000000000000000000" pitchFamily="2" charset="2"/>
                <a:buChar char=""/>
              </a:pPr>
              <a:r>
                <a:rPr lang="en-GB" sz="2400" dirty="0">
                  <a:solidFill>
                    <a:srgbClr val="00A400"/>
                  </a:solidFill>
                </a:rPr>
                <a:t>Enthusiastic</a:t>
              </a:r>
            </a:p>
            <a:p>
              <a:pPr marL="342900" indent="-342900">
                <a:spcBef>
                  <a:spcPct val="5000"/>
                </a:spcBef>
                <a:buClr>
                  <a:srgbClr val="7030A0"/>
                </a:buClr>
                <a:buFont typeface="Wingdings" panose="05000000000000000000" pitchFamily="2" charset="2"/>
                <a:buChar char=""/>
              </a:pPr>
              <a:r>
                <a:rPr lang="en-GB" sz="2400" dirty="0">
                  <a:solidFill>
                    <a:srgbClr val="00A400"/>
                  </a:solidFill>
                </a:rPr>
                <a:t>Dramatic</a:t>
              </a:r>
            </a:p>
            <a:p>
              <a:pPr marL="342900" indent="-342900">
                <a:spcBef>
                  <a:spcPct val="5000"/>
                </a:spcBef>
                <a:buClr>
                  <a:srgbClr val="7030A0"/>
                </a:buClr>
                <a:buFont typeface="Wingdings" panose="05000000000000000000" pitchFamily="2" charset="2"/>
                <a:buChar char=""/>
              </a:pPr>
              <a:r>
                <a:rPr lang="en-GB" sz="2400" dirty="0">
                  <a:solidFill>
                    <a:srgbClr val="00A400"/>
                  </a:solidFill>
                </a:rPr>
                <a:t>Friendly</a:t>
              </a:r>
              <a:endParaRPr lang="en-GB" dirty="0">
                <a:solidFill>
                  <a:srgbClr val="00A400"/>
                </a:solidFill>
              </a:endParaRPr>
            </a:p>
          </p:txBody>
        </p:sp>
      </p:grpSp>
      <p:grpSp>
        <p:nvGrpSpPr>
          <p:cNvPr id="8" name="Group 7">
            <a:extLst>
              <a:ext uri="{FF2B5EF4-FFF2-40B4-BE49-F238E27FC236}">
                <a16:creationId xmlns:a16="http://schemas.microsoft.com/office/drawing/2014/main" id="{D54208EF-90F2-472F-A25A-52E808BA9B02}"/>
              </a:ext>
            </a:extLst>
          </p:cNvPr>
          <p:cNvGrpSpPr/>
          <p:nvPr/>
        </p:nvGrpSpPr>
        <p:grpSpPr>
          <a:xfrm>
            <a:off x="4370521" y="4215865"/>
            <a:ext cx="4491843" cy="2015337"/>
            <a:chOff x="4370521" y="4215865"/>
            <a:chExt cx="4491843" cy="2015337"/>
          </a:xfrm>
        </p:grpSpPr>
        <p:sp>
          <p:nvSpPr>
            <p:cNvPr id="22" name="TextBox 21">
              <a:extLst>
                <a:ext uri="{FF2B5EF4-FFF2-40B4-BE49-F238E27FC236}">
                  <a16:creationId xmlns:a16="http://schemas.microsoft.com/office/drawing/2014/main" id="{9310880F-7E8A-4990-B259-F2E3C688F537}"/>
                </a:ext>
              </a:extLst>
            </p:cNvPr>
            <p:cNvSpPr txBox="1"/>
            <p:nvPr/>
          </p:nvSpPr>
          <p:spPr>
            <a:xfrm>
              <a:off x="4370521" y="4218343"/>
              <a:ext cx="2568332" cy="2012859"/>
            </a:xfrm>
            <a:prstGeom prst="rect">
              <a:avLst/>
            </a:prstGeom>
            <a:noFill/>
          </p:spPr>
          <p:txBody>
            <a:bodyPr wrap="none" rtlCol="0">
              <a:spAutoFit/>
            </a:bodyPr>
            <a:lstStyle/>
            <a:p>
              <a:pPr marL="342900" indent="-342900">
                <a:spcBef>
                  <a:spcPct val="5000"/>
                </a:spcBef>
                <a:buClr>
                  <a:srgbClr val="7030A0"/>
                </a:buClr>
                <a:buFont typeface="Wingdings" panose="05000000000000000000" pitchFamily="2" charset="2"/>
                <a:buChar char=""/>
              </a:pPr>
              <a:r>
                <a:rPr lang="en-GB" altLang="en-US" sz="2400" dirty="0">
                  <a:solidFill>
                    <a:srgbClr val="FF0000"/>
                  </a:solidFill>
                </a:rPr>
                <a:t>Arrogant</a:t>
              </a:r>
            </a:p>
            <a:p>
              <a:pPr marL="342900" indent="-342900">
                <a:spcBef>
                  <a:spcPct val="5000"/>
                </a:spcBef>
                <a:buClr>
                  <a:srgbClr val="7030A0"/>
                </a:buClr>
                <a:buFont typeface="Wingdings" panose="05000000000000000000" pitchFamily="2" charset="2"/>
                <a:buChar char=""/>
              </a:pPr>
              <a:r>
                <a:rPr lang="en-GB" altLang="en-US" sz="2400" dirty="0">
                  <a:solidFill>
                    <a:srgbClr val="FF0000"/>
                  </a:solidFill>
                </a:rPr>
                <a:t>Hard</a:t>
              </a:r>
            </a:p>
            <a:p>
              <a:pPr marL="342900" indent="-342900">
                <a:spcBef>
                  <a:spcPct val="5000"/>
                </a:spcBef>
                <a:buClr>
                  <a:srgbClr val="7030A0"/>
                </a:buClr>
                <a:buFont typeface="Wingdings" panose="05000000000000000000" pitchFamily="2" charset="2"/>
                <a:buChar char=""/>
              </a:pPr>
              <a:r>
                <a:rPr lang="en-GB" altLang="en-US" sz="2400" dirty="0">
                  <a:solidFill>
                    <a:srgbClr val="FF0000"/>
                  </a:solidFill>
                </a:rPr>
                <a:t>Dominating</a:t>
              </a:r>
            </a:p>
            <a:p>
              <a:pPr marL="342900" indent="-342900">
                <a:spcBef>
                  <a:spcPct val="5000"/>
                </a:spcBef>
                <a:buClr>
                  <a:srgbClr val="7030A0"/>
                </a:buClr>
                <a:buFont typeface="Wingdings" panose="05000000000000000000" pitchFamily="2" charset="2"/>
                <a:buChar char=""/>
              </a:pPr>
              <a:r>
                <a:rPr lang="en-GB" altLang="en-US" sz="2400" dirty="0">
                  <a:solidFill>
                    <a:srgbClr val="FF0000"/>
                  </a:solidFill>
                </a:rPr>
                <a:t>Unsympathetic</a:t>
              </a:r>
            </a:p>
            <a:p>
              <a:pPr marL="342900" indent="-342900">
                <a:spcBef>
                  <a:spcPct val="5000"/>
                </a:spcBef>
                <a:buClr>
                  <a:srgbClr val="7030A0"/>
                </a:buClr>
                <a:buFont typeface="Wingdings" panose="05000000000000000000" pitchFamily="2" charset="2"/>
                <a:buChar char=""/>
              </a:pPr>
              <a:r>
                <a:rPr lang="en-GB" altLang="en-US" sz="2400" dirty="0">
                  <a:solidFill>
                    <a:srgbClr val="FF0000"/>
                  </a:solidFill>
                </a:rPr>
                <a:t>Driven</a:t>
              </a:r>
            </a:p>
          </p:txBody>
        </p:sp>
        <p:sp>
          <p:nvSpPr>
            <p:cNvPr id="23" name="TextBox 22">
              <a:extLst>
                <a:ext uri="{FF2B5EF4-FFF2-40B4-BE49-F238E27FC236}">
                  <a16:creationId xmlns:a16="http://schemas.microsoft.com/office/drawing/2014/main" id="{0F6B04BB-2FC5-4FB6-811E-C53FA7BDFC2B}"/>
                </a:ext>
              </a:extLst>
            </p:cNvPr>
            <p:cNvSpPr txBox="1"/>
            <p:nvPr/>
          </p:nvSpPr>
          <p:spPr>
            <a:xfrm>
              <a:off x="6738065" y="4215865"/>
              <a:ext cx="2124299" cy="2012859"/>
            </a:xfrm>
            <a:prstGeom prst="rect">
              <a:avLst/>
            </a:prstGeom>
            <a:noFill/>
          </p:spPr>
          <p:txBody>
            <a:bodyPr wrap="none" rtlCol="0">
              <a:spAutoFit/>
            </a:bodyPr>
            <a:lstStyle/>
            <a:p>
              <a:pPr marL="342900" indent="-342900">
                <a:spcBef>
                  <a:spcPct val="5000"/>
                </a:spcBef>
                <a:buClr>
                  <a:srgbClr val="7030A0"/>
                </a:buClr>
                <a:buFont typeface="Wingdings" panose="05000000000000000000" pitchFamily="2" charset="2"/>
                <a:buChar char=""/>
              </a:pPr>
              <a:r>
                <a:rPr lang="en-GB" altLang="en-US" sz="2400" dirty="0">
                  <a:solidFill>
                    <a:srgbClr val="00A400"/>
                  </a:solidFill>
                </a:rPr>
                <a:t>Determined</a:t>
              </a:r>
            </a:p>
            <a:p>
              <a:pPr marL="342900" indent="-342900">
                <a:spcBef>
                  <a:spcPct val="5000"/>
                </a:spcBef>
                <a:buClr>
                  <a:srgbClr val="7030A0"/>
                </a:buClr>
                <a:buFont typeface="Wingdings" panose="05000000000000000000" pitchFamily="2" charset="2"/>
                <a:buChar char=""/>
              </a:pPr>
              <a:r>
                <a:rPr lang="en-GB" sz="2400" dirty="0">
                  <a:solidFill>
                    <a:srgbClr val="00A400"/>
                  </a:solidFill>
                </a:rPr>
                <a:t>Efficient</a:t>
              </a:r>
            </a:p>
            <a:p>
              <a:pPr marL="342900" indent="-342900">
                <a:spcBef>
                  <a:spcPct val="5000"/>
                </a:spcBef>
                <a:buClr>
                  <a:srgbClr val="7030A0"/>
                </a:buClr>
                <a:buFont typeface="Wingdings" panose="05000000000000000000" pitchFamily="2" charset="2"/>
                <a:buChar char=""/>
              </a:pPr>
              <a:r>
                <a:rPr lang="en-GB" sz="2400" dirty="0">
                  <a:solidFill>
                    <a:srgbClr val="00A400"/>
                  </a:solidFill>
                </a:rPr>
                <a:t>Decisive</a:t>
              </a:r>
            </a:p>
            <a:p>
              <a:pPr marL="342900" indent="-342900">
                <a:spcBef>
                  <a:spcPct val="5000"/>
                </a:spcBef>
                <a:buClr>
                  <a:srgbClr val="7030A0"/>
                </a:buClr>
                <a:buFont typeface="Wingdings" panose="05000000000000000000" pitchFamily="2" charset="2"/>
                <a:buChar char=""/>
              </a:pPr>
              <a:r>
                <a:rPr lang="en-GB" sz="2400" dirty="0">
                  <a:solidFill>
                    <a:srgbClr val="00A400"/>
                  </a:solidFill>
                </a:rPr>
                <a:t>Practical</a:t>
              </a:r>
            </a:p>
            <a:p>
              <a:pPr marL="342900" indent="-342900">
                <a:spcBef>
                  <a:spcPct val="5000"/>
                </a:spcBef>
                <a:buClr>
                  <a:srgbClr val="7030A0"/>
                </a:buClr>
                <a:buFont typeface="Wingdings" panose="05000000000000000000" pitchFamily="2" charset="2"/>
                <a:buChar char=""/>
              </a:pPr>
              <a:r>
                <a:rPr lang="en-GB" sz="2400" dirty="0">
                  <a:solidFill>
                    <a:srgbClr val="00A400"/>
                  </a:solidFill>
                </a:rPr>
                <a:t>Strong</a:t>
              </a:r>
              <a:endParaRPr lang="en-GB" dirty="0">
                <a:solidFill>
                  <a:srgbClr val="00A400"/>
                </a:solidFill>
              </a:endParaRPr>
            </a:p>
          </p:txBody>
        </p:sp>
      </p:grpSp>
      <p:sp>
        <p:nvSpPr>
          <p:cNvPr id="4" name="TextBox 3">
            <a:extLst>
              <a:ext uri="{FF2B5EF4-FFF2-40B4-BE49-F238E27FC236}">
                <a16:creationId xmlns:a16="http://schemas.microsoft.com/office/drawing/2014/main" id="{5AA9A4A6-3D2B-4970-9A8C-D09D55F62E10}"/>
              </a:ext>
            </a:extLst>
          </p:cNvPr>
          <p:cNvSpPr txBox="1"/>
          <p:nvPr/>
        </p:nvSpPr>
        <p:spPr>
          <a:xfrm>
            <a:off x="1766026" y="1013722"/>
            <a:ext cx="5902206" cy="5078313"/>
          </a:xfrm>
          <a:prstGeom prst="rect">
            <a:avLst/>
          </a:prstGeom>
          <a:solidFill>
            <a:srgbClr val="000000"/>
          </a:solidFill>
        </p:spPr>
        <p:txBody>
          <a:bodyPr wrap="square" rtlCol="0">
            <a:spAutoFit/>
          </a:bodyPr>
          <a:lstStyle/>
          <a:p>
            <a:pPr algn="ctr"/>
            <a:r>
              <a:rPr lang="en-GB" sz="3600" b="1" dirty="0">
                <a:solidFill>
                  <a:srgbClr val="FFFF00"/>
                </a:solidFill>
              </a:rPr>
              <a:t>ALL ARE GOOD AT</a:t>
            </a:r>
          </a:p>
          <a:p>
            <a:pPr algn="ctr"/>
            <a:r>
              <a:rPr lang="en-GB" sz="3600" dirty="0">
                <a:solidFill>
                  <a:srgbClr val="FFFF00"/>
                </a:solidFill>
              </a:rPr>
              <a:t>Planning</a:t>
            </a:r>
          </a:p>
          <a:p>
            <a:pPr algn="ctr"/>
            <a:r>
              <a:rPr lang="en-GB" sz="3600" dirty="0">
                <a:solidFill>
                  <a:srgbClr val="FFFF00"/>
                </a:solidFill>
              </a:rPr>
              <a:t>Meeting deadlines</a:t>
            </a:r>
          </a:p>
          <a:p>
            <a:pPr algn="ctr"/>
            <a:r>
              <a:rPr lang="en-GB" sz="3600" dirty="0">
                <a:solidFill>
                  <a:srgbClr val="FFFF00"/>
                </a:solidFill>
              </a:rPr>
              <a:t>Being innovative</a:t>
            </a:r>
          </a:p>
          <a:p>
            <a:pPr algn="ctr"/>
            <a:r>
              <a:rPr lang="en-GB" sz="3600" dirty="0">
                <a:solidFill>
                  <a:srgbClr val="FFFF00"/>
                </a:solidFill>
              </a:rPr>
              <a:t>Caring for people</a:t>
            </a:r>
          </a:p>
          <a:p>
            <a:pPr algn="ctr"/>
            <a:r>
              <a:rPr lang="en-GB" sz="3600" dirty="0">
                <a:solidFill>
                  <a:srgbClr val="FFFF00"/>
                </a:solidFill>
              </a:rPr>
              <a:t>Being task focused</a:t>
            </a:r>
          </a:p>
          <a:p>
            <a:pPr algn="ctr"/>
            <a:r>
              <a:rPr lang="en-GB" sz="3600" dirty="0">
                <a:solidFill>
                  <a:srgbClr val="FFFF00"/>
                </a:solidFill>
              </a:rPr>
              <a:t>Excellent standards</a:t>
            </a:r>
          </a:p>
          <a:p>
            <a:pPr algn="ctr"/>
            <a:r>
              <a:rPr lang="en-GB" sz="3600" dirty="0">
                <a:solidFill>
                  <a:srgbClr val="FFFF00"/>
                </a:solidFill>
              </a:rPr>
              <a:t>Meeting challenges</a:t>
            </a:r>
          </a:p>
          <a:p>
            <a:pPr algn="ctr"/>
            <a:r>
              <a:rPr lang="en-GB" sz="3600" dirty="0">
                <a:solidFill>
                  <a:srgbClr val="FFFF00"/>
                </a:solidFill>
              </a:rPr>
              <a:t>Analysis</a:t>
            </a:r>
          </a:p>
        </p:txBody>
      </p:sp>
      <p:sp>
        <p:nvSpPr>
          <p:cNvPr id="25" name="Title 1">
            <a:extLst>
              <a:ext uri="{FF2B5EF4-FFF2-40B4-BE49-F238E27FC236}">
                <a16:creationId xmlns:a16="http://schemas.microsoft.com/office/drawing/2014/main" id="{27D56B1B-958F-41C4-82A4-F5A142F61D74}"/>
              </a:ext>
            </a:extLst>
          </p:cNvPr>
          <p:cNvSpPr>
            <a:spLocks noGrp="1"/>
          </p:cNvSpPr>
          <p:nvPr>
            <p:ph type="title"/>
          </p:nvPr>
        </p:nvSpPr>
        <p:spPr>
          <a:xfrm>
            <a:off x="1297176" y="0"/>
            <a:ext cx="6561287" cy="800100"/>
          </a:xfrm>
        </p:spPr>
        <p:txBody>
          <a:bodyPr/>
          <a:lstStyle/>
          <a:p>
            <a:r>
              <a:rPr lang="en-GB" sz="2800" dirty="0" smtClean="0">
                <a:solidFill>
                  <a:srgbClr val="0070C0"/>
                </a:solidFill>
              </a:rPr>
              <a:t>Weaknesses and Strengths</a:t>
            </a:r>
            <a:endParaRPr lang="en-GB" sz="2800" dirty="0">
              <a:solidFill>
                <a:srgbClr val="0070C0"/>
              </a:solidFill>
            </a:endParaRPr>
          </a:p>
        </p:txBody>
      </p:sp>
    </p:spTree>
    <p:extLst>
      <p:ext uri="{BB962C8B-B14F-4D97-AF65-F5344CB8AC3E}">
        <p14:creationId xmlns:p14="http://schemas.microsoft.com/office/powerpoint/2010/main" val="4913238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anim calcmode="lin" valueType="num">
                                      <p:cBhvr>
                                        <p:cTn id="27" dur="1000" fill="hold"/>
                                        <p:tgtEl>
                                          <p:spTgt spid="4">
                                            <p:bg/>
                                          </p:spTgt>
                                        </p:tgtEl>
                                        <p:attrNameLst>
                                          <p:attrName>ppt_w</p:attrName>
                                        </p:attrNameLst>
                                      </p:cBhvr>
                                      <p:tavLst>
                                        <p:tav tm="0">
                                          <p:val>
                                            <p:fltVal val="0"/>
                                          </p:val>
                                        </p:tav>
                                        <p:tav tm="100000">
                                          <p:val>
                                            <p:strVal val="#ppt_w"/>
                                          </p:val>
                                        </p:tav>
                                      </p:tavLst>
                                    </p:anim>
                                    <p:anim calcmode="lin" valueType="num">
                                      <p:cBhvr>
                                        <p:cTn id="28" dur="1000" fill="hold"/>
                                        <p:tgtEl>
                                          <p:spTgt spid="4">
                                            <p:bg/>
                                          </p:spTgt>
                                        </p:tgtEl>
                                        <p:attrNameLst>
                                          <p:attrName>ppt_h</p:attrName>
                                        </p:attrNameLst>
                                      </p:cBhvr>
                                      <p:tavLst>
                                        <p:tav tm="0">
                                          <p:val>
                                            <p:fltVal val="0"/>
                                          </p:val>
                                        </p:tav>
                                        <p:tav tm="100000">
                                          <p:val>
                                            <p:strVal val="#ppt_h"/>
                                          </p:val>
                                        </p:tav>
                                      </p:tavLst>
                                    </p:anim>
                                    <p:animEffect transition="in" filter="fade">
                                      <p:cBhvr>
                                        <p:cTn id="29" dur="1000"/>
                                        <p:tgtEl>
                                          <p:spTgt spid="4">
                                            <p:bg/>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 calcmode="lin" valueType="num">
                                      <p:cBhvr>
                                        <p:cTn id="3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5"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6" dur="1000"/>
                                        <p:tgtEl>
                                          <p:spTgt spid="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 calcmode="lin" valueType="num">
                                      <p:cBhvr>
                                        <p:cTn id="4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2" dur="1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43" dur="1000"/>
                                        <p:tgtEl>
                                          <p:spTgt spid="4">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 calcmode="lin" valueType="num">
                                      <p:cBhvr>
                                        <p:cTn id="48"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9"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50" dur="1000"/>
                                        <p:tgtEl>
                                          <p:spTgt spid="4">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p:cTn id="5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57" dur="1000"/>
                                        <p:tgtEl>
                                          <p:spTgt spid="4">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 calcmode="lin" valueType="num">
                                      <p:cBhvr>
                                        <p:cTn id="62"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63" dur="10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64" dur="1000"/>
                                        <p:tgtEl>
                                          <p:spTgt spid="4">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4">
                                            <p:txEl>
                                              <p:pRg st="5" end="5"/>
                                            </p:txEl>
                                          </p:spTgt>
                                        </p:tgtEl>
                                        <p:attrNameLst>
                                          <p:attrName>style.visibility</p:attrName>
                                        </p:attrNameLst>
                                      </p:cBhvr>
                                      <p:to>
                                        <p:strVal val="visible"/>
                                      </p:to>
                                    </p:set>
                                    <p:anim calcmode="lin" valueType="num">
                                      <p:cBhvr>
                                        <p:cTn id="69"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70" dur="10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71" dur="1000"/>
                                        <p:tgtEl>
                                          <p:spTgt spid="4">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txEl>
                                              <p:pRg st="6" end="6"/>
                                            </p:txEl>
                                          </p:spTgt>
                                        </p:tgtEl>
                                        <p:attrNameLst>
                                          <p:attrName>style.visibility</p:attrName>
                                        </p:attrNameLst>
                                      </p:cBhvr>
                                      <p:to>
                                        <p:strVal val="visible"/>
                                      </p:to>
                                    </p:set>
                                    <p:anim calcmode="lin" valueType="num">
                                      <p:cBhvr>
                                        <p:cTn id="76"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77" dur="10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78" dur="1000"/>
                                        <p:tgtEl>
                                          <p:spTgt spid="4">
                                            <p:txEl>
                                              <p:pRg st="6" end="6"/>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4">
                                            <p:txEl>
                                              <p:pRg st="7" end="7"/>
                                            </p:txEl>
                                          </p:spTgt>
                                        </p:tgtEl>
                                        <p:attrNameLst>
                                          <p:attrName>style.visibility</p:attrName>
                                        </p:attrNameLst>
                                      </p:cBhvr>
                                      <p:to>
                                        <p:strVal val="visible"/>
                                      </p:to>
                                    </p:set>
                                    <p:anim calcmode="lin" valueType="num">
                                      <p:cBhvr>
                                        <p:cTn id="83"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84" dur="10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85" dur="1000"/>
                                        <p:tgtEl>
                                          <p:spTgt spid="4">
                                            <p:txEl>
                                              <p:pRg st="7" end="7"/>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4">
                                            <p:txEl>
                                              <p:pRg st="8" end="8"/>
                                            </p:txEl>
                                          </p:spTgt>
                                        </p:tgtEl>
                                        <p:attrNameLst>
                                          <p:attrName>style.visibility</p:attrName>
                                        </p:attrNameLst>
                                      </p:cBhvr>
                                      <p:to>
                                        <p:strVal val="visible"/>
                                      </p:to>
                                    </p:set>
                                    <p:anim calcmode="lin" valueType="num">
                                      <p:cBhvr>
                                        <p:cTn id="90"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91" dur="10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92"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Content Placeholder 2"/>
          <p:cNvSpPr>
            <a:spLocks noGrp="1"/>
          </p:cNvSpPr>
          <p:nvPr>
            <p:ph idx="1"/>
          </p:nvPr>
        </p:nvSpPr>
        <p:spPr>
          <a:xfrm>
            <a:off x="457200" y="1451430"/>
            <a:ext cx="8229600" cy="2876022"/>
          </a:xfrm>
        </p:spPr>
        <p:txBody>
          <a:bodyPr>
            <a:normAutofit/>
          </a:bodyPr>
          <a:lstStyle/>
          <a:p>
            <a:r>
              <a:rPr lang="en-GB" altLang="en-US" sz="2000" dirty="0"/>
              <a:t>If you were my leader:</a:t>
            </a:r>
          </a:p>
          <a:p>
            <a:pPr lvl="1"/>
            <a:r>
              <a:rPr lang="en-GB" sz="2000" dirty="0"/>
              <a:t>This is what’s good about your style - here are the strengths I see and appreciate</a:t>
            </a:r>
          </a:p>
          <a:p>
            <a:pPr lvl="1"/>
            <a:r>
              <a:rPr lang="en-GB" sz="2000" dirty="0"/>
              <a:t>This is what’s not so good about your style - the weaknesses that I see and could irritate me</a:t>
            </a:r>
          </a:p>
          <a:p>
            <a:pPr lvl="1"/>
            <a:r>
              <a:rPr lang="en-GB" sz="2000" dirty="0"/>
              <a:t>What our style offers to you when working with you</a:t>
            </a:r>
          </a:p>
          <a:p>
            <a:pPr lvl="1"/>
            <a:r>
              <a:rPr lang="en-GB" sz="2000" dirty="0"/>
              <a:t>If you want to get the best from me this is how you need to lead and work with me.</a:t>
            </a:r>
          </a:p>
        </p:txBody>
      </p:sp>
      <p:sp>
        <p:nvSpPr>
          <p:cNvPr id="5" name="Title 1">
            <a:extLst>
              <a:ext uri="{FF2B5EF4-FFF2-40B4-BE49-F238E27FC236}">
                <a16:creationId xmlns:a16="http://schemas.microsoft.com/office/drawing/2014/main" id="{27D56B1B-958F-41C4-82A4-F5A142F61D74}"/>
              </a:ext>
            </a:extLst>
          </p:cNvPr>
          <p:cNvSpPr>
            <a:spLocks noGrp="1"/>
          </p:cNvSpPr>
          <p:nvPr>
            <p:ph type="title"/>
          </p:nvPr>
        </p:nvSpPr>
        <p:spPr>
          <a:xfrm>
            <a:off x="1297176" y="0"/>
            <a:ext cx="6561287" cy="800100"/>
          </a:xfrm>
        </p:spPr>
        <p:txBody>
          <a:bodyPr/>
          <a:lstStyle/>
          <a:p>
            <a:r>
              <a:rPr lang="en-GB" sz="2800" dirty="0" smtClean="0">
                <a:solidFill>
                  <a:srgbClr val="0070C0"/>
                </a:solidFill>
              </a:rPr>
              <a:t>Feedback to your opposite type</a:t>
            </a:r>
            <a:endParaRPr lang="en-GB" sz="2800" dirty="0">
              <a:solidFill>
                <a:srgbClr val="0070C0"/>
              </a:solidFill>
            </a:endParaRPr>
          </a:p>
        </p:txBody>
      </p:sp>
    </p:spTree>
    <p:extLst>
      <p:ext uri="{BB962C8B-B14F-4D97-AF65-F5344CB8AC3E}">
        <p14:creationId xmlns:p14="http://schemas.microsoft.com/office/powerpoint/2010/main" val="301469649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Rectangle 3">
            <a:extLst>
              <a:ext uri="{FF2B5EF4-FFF2-40B4-BE49-F238E27FC236}">
                <a16:creationId xmlns:a16="http://schemas.microsoft.com/office/drawing/2014/main" id="{763E4D55-4D60-410B-8891-0739D6E3F63F}"/>
              </a:ext>
            </a:extLst>
          </p:cNvPr>
          <p:cNvSpPr>
            <a:spLocks noChangeArrowheads="1"/>
          </p:cNvSpPr>
          <p:nvPr/>
        </p:nvSpPr>
        <p:spPr bwMode="auto">
          <a:xfrm>
            <a:off x="76200" y="6524625"/>
            <a:ext cx="3058595" cy="335989"/>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kumimoji="1" lang="en-GB" altLang="en-US" sz="1600" i="1" dirty="0">
                <a:solidFill>
                  <a:schemeClr val="bg1"/>
                </a:solidFill>
                <a:latin typeface="Calibri" panose="020F0502020204030204" pitchFamily="34" charset="0"/>
                <a:cs typeface="Calibri" panose="020F0502020204030204" pitchFamily="34" charset="0"/>
              </a:rPr>
              <a:t>Reference to Merrill &amp; Reid (1999)</a:t>
            </a:r>
          </a:p>
        </p:txBody>
      </p:sp>
      <p:grpSp>
        <p:nvGrpSpPr>
          <p:cNvPr id="234500" name="Group 4">
            <a:extLst>
              <a:ext uri="{FF2B5EF4-FFF2-40B4-BE49-F238E27FC236}">
                <a16:creationId xmlns:a16="http://schemas.microsoft.com/office/drawing/2014/main" id="{9797B55C-901F-4B40-822F-500C404D20D7}"/>
              </a:ext>
            </a:extLst>
          </p:cNvPr>
          <p:cNvGrpSpPr>
            <a:grpSpLocks/>
          </p:cNvGrpSpPr>
          <p:nvPr/>
        </p:nvGrpSpPr>
        <p:grpSpPr bwMode="auto">
          <a:xfrm>
            <a:off x="896938" y="1052513"/>
            <a:ext cx="7204075" cy="5184775"/>
            <a:chOff x="1338" y="709"/>
            <a:chExt cx="2993" cy="2993"/>
          </a:xfrm>
        </p:grpSpPr>
        <p:sp>
          <p:nvSpPr>
            <p:cNvPr id="234501" name="Line 5">
              <a:extLst>
                <a:ext uri="{FF2B5EF4-FFF2-40B4-BE49-F238E27FC236}">
                  <a16:creationId xmlns:a16="http://schemas.microsoft.com/office/drawing/2014/main" id="{D20C3D58-33CA-45A6-922D-389E3FCCCF96}"/>
                </a:ext>
              </a:extLst>
            </p:cNvPr>
            <p:cNvSpPr>
              <a:spLocks noChangeShapeType="1"/>
            </p:cNvSpPr>
            <p:nvPr/>
          </p:nvSpPr>
          <p:spPr bwMode="auto">
            <a:xfrm>
              <a:off x="2834" y="709"/>
              <a:ext cx="0" cy="2993"/>
            </a:xfrm>
            <a:prstGeom prst="line">
              <a:avLst/>
            </a:prstGeom>
            <a:noFill/>
            <a:ln w="762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dirty="0">
                <a:latin typeface="Calibri" panose="020F0502020204030204" pitchFamily="34" charset="0"/>
                <a:cs typeface="Calibri" panose="020F0502020204030204" pitchFamily="34" charset="0"/>
              </a:endParaRPr>
            </a:p>
          </p:txBody>
        </p:sp>
        <p:sp>
          <p:nvSpPr>
            <p:cNvPr id="234502" name="Line 6">
              <a:extLst>
                <a:ext uri="{FF2B5EF4-FFF2-40B4-BE49-F238E27FC236}">
                  <a16:creationId xmlns:a16="http://schemas.microsoft.com/office/drawing/2014/main" id="{4F9AF12E-233B-4999-9407-7BEB348A4A8E}"/>
                </a:ext>
              </a:extLst>
            </p:cNvPr>
            <p:cNvSpPr>
              <a:spLocks noChangeShapeType="1"/>
            </p:cNvSpPr>
            <p:nvPr/>
          </p:nvSpPr>
          <p:spPr bwMode="auto">
            <a:xfrm rot="5400000">
              <a:off x="2835" y="709"/>
              <a:ext cx="0" cy="2993"/>
            </a:xfrm>
            <a:prstGeom prst="line">
              <a:avLst/>
            </a:prstGeom>
            <a:noFill/>
            <a:ln w="762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dirty="0">
                <a:latin typeface="Calibri" panose="020F0502020204030204" pitchFamily="34" charset="0"/>
                <a:cs typeface="Calibri" panose="020F0502020204030204" pitchFamily="34" charset="0"/>
              </a:endParaRPr>
            </a:p>
          </p:txBody>
        </p:sp>
      </p:grpSp>
      <p:sp>
        <p:nvSpPr>
          <p:cNvPr id="234503" name="Rectangle 7">
            <a:extLst>
              <a:ext uri="{FF2B5EF4-FFF2-40B4-BE49-F238E27FC236}">
                <a16:creationId xmlns:a16="http://schemas.microsoft.com/office/drawing/2014/main" id="{3723A2DD-673D-4FA0-A867-A4371906F59D}"/>
              </a:ext>
            </a:extLst>
          </p:cNvPr>
          <p:cNvSpPr>
            <a:spLocks noChangeArrowheads="1"/>
          </p:cNvSpPr>
          <p:nvPr/>
        </p:nvSpPr>
        <p:spPr bwMode="auto">
          <a:xfrm>
            <a:off x="179388" y="3716338"/>
            <a:ext cx="4105275" cy="2676684"/>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5000"/>
              </a:spcBef>
            </a:pPr>
            <a:r>
              <a:rPr lang="en-GB" altLang="en-US" sz="2800" dirty="0">
                <a:solidFill>
                  <a:srgbClr val="0000FF"/>
                </a:solidFill>
                <a:latin typeface="Calibri" panose="020F0502020204030204" pitchFamily="34" charset="0"/>
                <a:cs typeface="Calibri" panose="020F0502020204030204" pitchFamily="34" charset="0"/>
              </a:rPr>
              <a:t>Analyst</a:t>
            </a:r>
          </a:p>
          <a:p>
            <a:pPr lvl="1">
              <a:spcBef>
                <a:spcPct val="5000"/>
              </a:spcBef>
            </a:pPr>
            <a:r>
              <a:rPr lang="en-GB" altLang="en-US" sz="2000" dirty="0">
                <a:latin typeface="Calibri" panose="020F0502020204030204" pitchFamily="34" charset="0"/>
                <a:cs typeface="Calibri" panose="020F0502020204030204" pitchFamily="34" charset="0"/>
              </a:rPr>
              <a:t>Keep to specific issues</a:t>
            </a:r>
          </a:p>
          <a:p>
            <a:pPr lvl="1">
              <a:spcBef>
                <a:spcPct val="5000"/>
              </a:spcBef>
            </a:pPr>
            <a:r>
              <a:rPr lang="en-GB" altLang="en-US" sz="2000" dirty="0">
                <a:latin typeface="Calibri" panose="020F0502020204030204" pitchFamily="34" charset="0"/>
                <a:cs typeface="Calibri" panose="020F0502020204030204" pitchFamily="34" charset="0"/>
              </a:rPr>
              <a:t>Be more formal, serious and listen</a:t>
            </a:r>
          </a:p>
          <a:p>
            <a:pPr lvl="1">
              <a:spcBef>
                <a:spcPct val="5000"/>
              </a:spcBef>
            </a:pPr>
            <a:r>
              <a:rPr lang="en-GB" altLang="en-US" sz="2000" dirty="0">
                <a:latin typeface="Calibri" panose="020F0502020204030204" pitchFamily="34" charset="0"/>
                <a:cs typeface="Calibri" panose="020F0502020204030204" pitchFamily="34" charset="0"/>
              </a:rPr>
              <a:t>Have a strong agenda and structure</a:t>
            </a:r>
          </a:p>
          <a:p>
            <a:pPr lvl="1">
              <a:spcBef>
                <a:spcPct val="5000"/>
              </a:spcBef>
            </a:pPr>
            <a:r>
              <a:rPr lang="en-GB" altLang="en-US" sz="2000" dirty="0">
                <a:latin typeface="Calibri" panose="020F0502020204030204" pitchFamily="34" charset="0"/>
                <a:cs typeface="Calibri" panose="020F0502020204030204" pitchFamily="34" charset="0"/>
              </a:rPr>
              <a:t>Don’t laugh until they do</a:t>
            </a:r>
          </a:p>
        </p:txBody>
      </p:sp>
      <p:sp>
        <p:nvSpPr>
          <p:cNvPr id="234504" name="Rectangle 8">
            <a:extLst>
              <a:ext uri="{FF2B5EF4-FFF2-40B4-BE49-F238E27FC236}">
                <a16:creationId xmlns:a16="http://schemas.microsoft.com/office/drawing/2014/main" id="{61C274ED-F3D0-421D-A51C-9B2E351C87D2}"/>
              </a:ext>
            </a:extLst>
          </p:cNvPr>
          <p:cNvSpPr>
            <a:spLocks noChangeArrowheads="1"/>
          </p:cNvSpPr>
          <p:nvPr/>
        </p:nvSpPr>
        <p:spPr bwMode="auto">
          <a:xfrm>
            <a:off x="179388" y="765175"/>
            <a:ext cx="4105275" cy="2808288"/>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5000"/>
              </a:spcBef>
            </a:pPr>
            <a:r>
              <a:rPr lang="en-GB" altLang="en-US" sz="2800" dirty="0">
                <a:solidFill>
                  <a:srgbClr val="0000FF"/>
                </a:solidFill>
                <a:latin typeface="Calibri" panose="020F0502020204030204" pitchFamily="34" charset="0"/>
                <a:cs typeface="Calibri" panose="020F0502020204030204" pitchFamily="34" charset="0"/>
              </a:rPr>
              <a:t>Amiable</a:t>
            </a:r>
          </a:p>
          <a:p>
            <a:pPr lvl="1">
              <a:spcBef>
                <a:spcPct val="5000"/>
              </a:spcBef>
            </a:pPr>
            <a:r>
              <a:rPr lang="en-GB" altLang="en-US" sz="2000" dirty="0">
                <a:latin typeface="Calibri" panose="020F0502020204030204" pitchFamily="34" charset="0"/>
                <a:cs typeface="Calibri" panose="020F0502020204030204" pitchFamily="34" charset="0"/>
              </a:rPr>
              <a:t>Smile, be relaxed and show interest in them as a person</a:t>
            </a:r>
          </a:p>
          <a:p>
            <a:pPr lvl="1">
              <a:spcBef>
                <a:spcPct val="5000"/>
              </a:spcBef>
            </a:pPr>
            <a:r>
              <a:rPr lang="en-GB" altLang="en-US" sz="2000" dirty="0">
                <a:latin typeface="Calibri" panose="020F0502020204030204" pitchFamily="34" charset="0"/>
                <a:cs typeface="Calibri" panose="020F0502020204030204" pitchFamily="34" charset="0"/>
              </a:rPr>
              <a:t>Be prepared to lead the discussion</a:t>
            </a:r>
          </a:p>
          <a:p>
            <a:pPr lvl="1">
              <a:spcBef>
                <a:spcPct val="5000"/>
              </a:spcBef>
            </a:pPr>
            <a:r>
              <a:rPr lang="en-GB" altLang="en-US" sz="2000" dirty="0">
                <a:latin typeface="Calibri" panose="020F0502020204030204" pitchFamily="34" charset="0"/>
                <a:cs typeface="Calibri" panose="020F0502020204030204" pitchFamily="34" charset="0"/>
              </a:rPr>
              <a:t>Give suggestions – avoid statements</a:t>
            </a:r>
          </a:p>
          <a:p>
            <a:pPr lvl="1">
              <a:spcBef>
                <a:spcPct val="5000"/>
              </a:spcBef>
            </a:pPr>
            <a:r>
              <a:rPr lang="en-GB" altLang="en-US" sz="2000" dirty="0">
                <a:latin typeface="Calibri" panose="020F0502020204030204" pitchFamily="34" charset="0"/>
                <a:cs typeface="Calibri" panose="020F0502020204030204" pitchFamily="34" charset="0"/>
              </a:rPr>
              <a:t>Summarise frequently</a:t>
            </a:r>
          </a:p>
        </p:txBody>
      </p:sp>
      <p:sp>
        <p:nvSpPr>
          <p:cNvPr id="234505" name="Rectangle 9">
            <a:extLst>
              <a:ext uri="{FF2B5EF4-FFF2-40B4-BE49-F238E27FC236}">
                <a16:creationId xmlns:a16="http://schemas.microsoft.com/office/drawing/2014/main" id="{928DC0E5-2043-43BF-A07B-BF384DF4287B}"/>
              </a:ext>
            </a:extLst>
          </p:cNvPr>
          <p:cNvSpPr>
            <a:spLocks noChangeArrowheads="1"/>
          </p:cNvSpPr>
          <p:nvPr/>
        </p:nvSpPr>
        <p:spPr bwMode="auto">
          <a:xfrm>
            <a:off x="4716463" y="765175"/>
            <a:ext cx="4105275" cy="2667000"/>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5000"/>
              </a:spcBef>
            </a:pPr>
            <a:r>
              <a:rPr lang="en-GB" altLang="en-US" sz="2800" dirty="0">
                <a:solidFill>
                  <a:srgbClr val="0000FF"/>
                </a:solidFill>
                <a:latin typeface="Calibri" panose="020F0502020204030204" pitchFamily="34" charset="0"/>
                <a:cs typeface="Calibri" panose="020F0502020204030204" pitchFamily="34" charset="0"/>
              </a:rPr>
              <a:t>Expressive</a:t>
            </a:r>
          </a:p>
          <a:p>
            <a:pPr lvl="1">
              <a:spcBef>
                <a:spcPct val="5000"/>
              </a:spcBef>
            </a:pPr>
            <a:r>
              <a:rPr lang="en-GB" altLang="en-US" sz="2000" dirty="0">
                <a:latin typeface="Calibri" panose="020F0502020204030204" pitchFamily="34" charset="0"/>
                <a:cs typeface="Calibri" panose="020F0502020204030204" pitchFamily="34" charset="0"/>
              </a:rPr>
              <a:t>Adopt a positive attitude</a:t>
            </a:r>
          </a:p>
          <a:p>
            <a:pPr lvl="1">
              <a:spcBef>
                <a:spcPct val="5000"/>
              </a:spcBef>
            </a:pPr>
            <a:r>
              <a:rPr lang="en-GB" altLang="en-US" sz="2000" dirty="0">
                <a:latin typeface="Calibri" panose="020F0502020204030204" pitchFamily="34" charset="0"/>
                <a:cs typeface="Calibri" panose="020F0502020204030204" pitchFamily="34" charset="0"/>
              </a:rPr>
              <a:t>Return their humour</a:t>
            </a:r>
          </a:p>
          <a:p>
            <a:pPr lvl="1">
              <a:spcBef>
                <a:spcPct val="5000"/>
              </a:spcBef>
            </a:pPr>
            <a:r>
              <a:rPr lang="en-GB" altLang="en-US" sz="2000" dirty="0">
                <a:latin typeface="Calibri" panose="020F0502020204030204" pitchFamily="34" charset="0"/>
                <a:cs typeface="Calibri" panose="020F0502020204030204" pitchFamily="34" charset="0"/>
              </a:rPr>
              <a:t>Be open and direct</a:t>
            </a:r>
          </a:p>
          <a:p>
            <a:pPr lvl="1">
              <a:spcBef>
                <a:spcPct val="5000"/>
              </a:spcBef>
            </a:pPr>
            <a:r>
              <a:rPr lang="en-GB" altLang="en-US" sz="2000" dirty="0">
                <a:latin typeface="Calibri" panose="020F0502020204030204" pitchFamily="34" charset="0"/>
                <a:cs typeface="Calibri" panose="020F0502020204030204" pitchFamily="34" charset="0"/>
              </a:rPr>
              <a:t>Agree any action or agreement in specific terms</a:t>
            </a:r>
          </a:p>
          <a:p>
            <a:pPr lvl="1">
              <a:spcBef>
                <a:spcPct val="5000"/>
              </a:spcBef>
            </a:pPr>
            <a:r>
              <a:rPr lang="en-GB" altLang="en-US" sz="2000" dirty="0">
                <a:latin typeface="Calibri" panose="020F0502020204030204" pitchFamily="34" charset="0"/>
                <a:cs typeface="Calibri" panose="020F0502020204030204" pitchFamily="34" charset="0"/>
              </a:rPr>
              <a:t>Allow the ideas storm</a:t>
            </a:r>
          </a:p>
        </p:txBody>
      </p:sp>
      <p:sp>
        <p:nvSpPr>
          <p:cNvPr id="234506" name="Rectangle 10">
            <a:extLst>
              <a:ext uri="{FF2B5EF4-FFF2-40B4-BE49-F238E27FC236}">
                <a16:creationId xmlns:a16="http://schemas.microsoft.com/office/drawing/2014/main" id="{78C902C4-E1D0-4891-87E6-297984EEB4EA}"/>
              </a:ext>
            </a:extLst>
          </p:cNvPr>
          <p:cNvSpPr>
            <a:spLocks noChangeArrowheads="1"/>
          </p:cNvSpPr>
          <p:nvPr/>
        </p:nvSpPr>
        <p:spPr bwMode="auto">
          <a:xfrm>
            <a:off x="4716463" y="3716338"/>
            <a:ext cx="4176712" cy="2808287"/>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5000"/>
              </a:spcBef>
            </a:pPr>
            <a:r>
              <a:rPr lang="en-GB" altLang="en-US" sz="2800" dirty="0">
                <a:solidFill>
                  <a:srgbClr val="0000FF"/>
                </a:solidFill>
                <a:latin typeface="Calibri" panose="020F0502020204030204" pitchFamily="34" charset="0"/>
                <a:cs typeface="Calibri" panose="020F0502020204030204" pitchFamily="34" charset="0"/>
              </a:rPr>
              <a:t>Driver</a:t>
            </a:r>
          </a:p>
          <a:p>
            <a:pPr lvl="1">
              <a:spcBef>
                <a:spcPct val="5000"/>
              </a:spcBef>
            </a:pPr>
            <a:r>
              <a:rPr lang="en-GB" altLang="en-US" sz="2000" dirty="0">
                <a:latin typeface="Calibri" panose="020F0502020204030204" pitchFamily="34" charset="0"/>
                <a:cs typeface="Calibri" panose="020F0502020204030204" pitchFamily="34" charset="0"/>
              </a:rPr>
              <a:t>Don’t waste time</a:t>
            </a:r>
          </a:p>
          <a:p>
            <a:pPr lvl="1">
              <a:spcBef>
                <a:spcPct val="5000"/>
              </a:spcBef>
            </a:pPr>
            <a:r>
              <a:rPr lang="en-GB" altLang="en-US" sz="2000" dirty="0">
                <a:latin typeface="Calibri" panose="020F0502020204030204" pitchFamily="34" charset="0"/>
                <a:cs typeface="Calibri" panose="020F0502020204030204" pitchFamily="34" charset="0"/>
              </a:rPr>
              <a:t>Talk work and task</a:t>
            </a:r>
          </a:p>
          <a:p>
            <a:pPr lvl="1">
              <a:spcBef>
                <a:spcPct val="5000"/>
              </a:spcBef>
            </a:pPr>
            <a:r>
              <a:rPr lang="en-GB" altLang="en-US" sz="2000" dirty="0">
                <a:latin typeface="Calibri" panose="020F0502020204030204" pitchFamily="34" charset="0"/>
                <a:cs typeface="Calibri" panose="020F0502020204030204" pitchFamily="34" charset="0"/>
              </a:rPr>
              <a:t>Get to the point</a:t>
            </a:r>
          </a:p>
          <a:p>
            <a:pPr lvl="1">
              <a:spcBef>
                <a:spcPct val="5000"/>
              </a:spcBef>
            </a:pPr>
            <a:r>
              <a:rPr lang="en-GB" altLang="en-US" sz="2000" dirty="0">
                <a:latin typeface="Calibri" panose="020F0502020204030204" pitchFamily="34" charset="0"/>
                <a:cs typeface="Calibri" panose="020F0502020204030204" pitchFamily="34" charset="0"/>
              </a:rPr>
              <a:t>Be prepared with your decision and recommendation before meeting them</a:t>
            </a:r>
          </a:p>
        </p:txBody>
      </p:sp>
      <p:sp>
        <p:nvSpPr>
          <p:cNvPr id="12" name="Title 1">
            <a:extLst>
              <a:ext uri="{FF2B5EF4-FFF2-40B4-BE49-F238E27FC236}">
                <a16:creationId xmlns:a16="http://schemas.microsoft.com/office/drawing/2014/main" id="{27D56B1B-958F-41C4-82A4-F5A142F61D74}"/>
              </a:ext>
            </a:extLst>
          </p:cNvPr>
          <p:cNvSpPr>
            <a:spLocks noGrp="1"/>
          </p:cNvSpPr>
          <p:nvPr>
            <p:ph type="title"/>
          </p:nvPr>
        </p:nvSpPr>
        <p:spPr>
          <a:xfrm>
            <a:off x="1297176" y="0"/>
            <a:ext cx="6561287" cy="800100"/>
          </a:xfrm>
        </p:spPr>
        <p:txBody>
          <a:bodyPr/>
          <a:lstStyle/>
          <a:p>
            <a:r>
              <a:rPr lang="en-GB" sz="2800" dirty="0" smtClean="0">
                <a:solidFill>
                  <a:srgbClr val="0070C0"/>
                </a:solidFill>
              </a:rPr>
              <a:t>Getting on with that lot!</a:t>
            </a:r>
            <a:endParaRPr lang="en-GB" sz="2800" dirty="0">
              <a:solidFill>
                <a:srgbClr val="0070C0"/>
              </a:solidFill>
            </a:endParaRPr>
          </a:p>
        </p:txBody>
      </p:sp>
    </p:spTree>
    <p:extLst>
      <p:ext uri="{BB962C8B-B14F-4D97-AF65-F5344CB8AC3E}">
        <p14:creationId xmlns:p14="http://schemas.microsoft.com/office/powerpoint/2010/main" val="400178969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4503"/>
                                        </p:tgtEl>
                                        <p:attrNameLst>
                                          <p:attrName>style.visibility</p:attrName>
                                        </p:attrNameLst>
                                      </p:cBhvr>
                                      <p:to>
                                        <p:strVal val="visible"/>
                                      </p:to>
                                    </p:set>
                                    <p:animEffect transition="in" filter="fade">
                                      <p:cBhvr>
                                        <p:cTn id="7" dur="1000"/>
                                        <p:tgtEl>
                                          <p:spTgt spid="2345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4504"/>
                                        </p:tgtEl>
                                        <p:attrNameLst>
                                          <p:attrName>style.visibility</p:attrName>
                                        </p:attrNameLst>
                                      </p:cBhvr>
                                      <p:to>
                                        <p:strVal val="visible"/>
                                      </p:to>
                                    </p:set>
                                    <p:animEffect transition="in" filter="fade">
                                      <p:cBhvr>
                                        <p:cTn id="12" dur="1000"/>
                                        <p:tgtEl>
                                          <p:spTgt spid="2345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4505"/>
                                        </p:tgtEl>
                                        <p:attrNameLst>
                                          <p:attrName>style.visibility</p:attrName>
                                        </p:attrNameLst>
                                      </p:cBhvr>
                                      <p:to>
                                        <p:strVal val="visible"/>
                                      </p:to>
                                    </p:set>
                                    <p:animEffect transition="in" filter="fade">
                                      <p:cBhvr>
                                        <p:cTn id="17" dur="1000"/>
                                        <p:tgtEl>
                                          <p:spTgt spid="2345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4506"/>
                                        </p:tgtEl>
                                        <p:attrNameLst>
                                          <p:attrName>style.visibility</p:attrName>
                                        </p:attrNameLst>
                                      </p:cBhvr>
                                      <p:to>
                                        <p:strVal val="visible"/>
                                      </p:to>
                                    </p:set>
                                    <p:animEffect transition="in" filter="fade">
                                      <p:cBhvr>
                                        <p:cTn id="22" dur="1000"/>
                                        <p:tgtEl>
                                          <p:spTgt spid="234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3" grpId="0" bldLvl="3"/>
      <p:bldP spid="234504" grpId="0" bldLvl="3"/>
      <p:bldP spid="234505" grpId="0" bldLvl="3"/>
      <p:bldP spid="234506" grpId="0"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a:extLst>
              <a:ext uri="{FF2B5EF4-FFF2-40B4-BE49-F238E27FC236}">
                <a16:creationId xmlns:a16="http://schemas.microsoft.com/office/drawing/2014/main" id="{2776273B-57E3-4ECE-A62C-5A58619E112F}"/>
              </a:ext>
            </a:extLst>
          </p:cNvPr>
          <p:cNvSpPr>
            <a:spLocks noChangeArrowheads="1"/>
          </p:cNvSpPr>
          <p:nvPr/>
        </p:nvSpPr>
        <p:spPr bwMode="auto">
          <a:xfrm>
            <a:off x="76200" y="6524625"/>
            <a:ext cx="3566683" cy="335989"/>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kumimoji="1" lang="en-GB" altLang="en-US" sz="1600" i="1" dirty="0">
                <a:solidFill>
                  <a:schemeClr val="bg1"/>
                </a:solidFill>
                <a:latin typeface="Comic Sans MS" panose="030F0702030302020204" pitchFamily="66" charset="0"/>
              </a:rPr>
              <a:t>Reference to Merrill &amp; Reid (1999)</a:t>
            </a:r>
          </a:p>
        </p:txBody>
      </p:sp>
      <p:grpSp>
        <p:nvGrpSpPr>
          <p:cNvPr id="176132" name="Group 4">
            <a:extLst>
              <a:ext uri="{FF2B5EF4-FFF2-40B4-BE49-F238E27FC236}">
                <a16:creationId xmlns:a16="http://schemas.microsoft.com/office/drawing/2014/main" id="{1ABF9210-4FD3-46B2-A1F2-609F1498D4EE}"/>
              </a:ext>
            </a:extLst>
          </p:cNvPr>
          <p:cNvGrpSpPr>
            <a:grpSpLocks/>
          </p:cNvGrpSpPr>
          <p:nvPr/>
        </p:nvGrpSpPr>
        <p:grpSpPr bwMode="auto">
          <a:xfrm>
            <a:off x="309687" y="825341"/>
            <a:ext cx="8549500" cy="5415686"/>
            <a:chOff x="800" y="625"/>
            <a:chExt cx="3562" cy="2993"/>
          </a:xfrm>
        </p:grpSpPr>
        <p:sp>
          <p:nvSpPr>
            <p:cNvPr id="176133" name="Line 5">
              <a:extLst>
                <a:ext uri="{FF2B5EF4-FFF2-40B4-BE49-F238E27FC236}">
                  <a16:creationId xmlns:a16="http://schemas.microsoft.com/office/drawing/2014/main" id="{50647D52-2BFA-4B70-A229-71B30B063599}"/>
                </a:ext>
              </a:extLst>
            </p:cNvPr>
            <p:cNvSpPr>
              <a:spLocks noChangeShapeType="1"/>
            </p:cNvSpPr>
            <p:nvPr/>
          </p:nvSpPr>
          <p:spPr bwMode="auto">
            <a:xfrm>
              <a:off x="2581" y="625"/>
              <a:ext cx="0" cy="2993"/>
            </a:xfrm>
            <a:prstGeom prst="line">
              <a:avLst/>
            </a:prstGeom>
            <a:noFill/>
            <a:ln w="1270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GB" dirty="0"/>
            </a:p>
          </p:txBody>
        </p:sp>
        <p:sp>
          <p:nvSpPr>
            <p:cNvPr id="176134" name="Line 6">
              <a:extLst>
                <a:ext uri="{FF2B5EF4-FFF2-40B4-BE49-F238E27FC236}">
                  <a16:creationId xmlns:a16="http://schemas.microsoft.com/office/drawing/2014/main" id="{AA8DF5D1-6FE8-4A17-B52C-1A48F0DCF6DC}"/>
                </a:ext>
              </a:extLst>
            </p:cNvPr>
            <p:cNvSpPr>
              <a:spLocks noChangeShapeType="1"/>
            </p:cNvSpPr>
            <p:nvPr/>
          </p:nvSpPr>
          <p:spPr bwMode="auto">
            <a:xfrm rot="5400000">
              <a:off x="2569" y="324"/>
              <a:ext cx="24" cy="3562"/>
            </a:xfrm>
            <a:prstGeom prst="line">
              <a:avLst/>
            </a:prstGeom>
            <a:noFill/>
            <a:ln w="1270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GB" dirty="0"/>
            </a:p>
          </p:txBody>
        </p:sp>
      </p:grpSp>
      <p:sp>
        <p:nvSpPr>
          <p:cNvPr id="176135" name="Rectangle 7">
            <a:extLst>
              <a:ext uri="{FF2B5EF4-FFF2-40B4-BE49-F238E27FC236}">
                <a16:creationId xmlns:a16="http://schemas.microsoft.com/office/drawing/2014/main" id="{F8C7AE8B-DCC6-49DE-A6FA-4525F10BBF28}"/>
              </a:ext>
            </a:extLst>
          </p:cNvPr>
          <p:cNvSpPr>
            <a:spLocks noChangeArrowheads="1"/>
          </p:cNvSpPr>
          <p:nvPr/>
        </p:nvSpPr>
        <p:spPr bwMode="auto">
          <a:xfrm>
            <a:off x="624643" y="1683412"/>
            <a:ext cx="3384550" cy="1439862"/>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sz="4800" dirty="0"/>
              <a:t>Amiable</a:t>
            </a:r>
          </a:p>
        </p:txBody>
      </p:sp>
      <p:sp>
        <p:nvSpPr>
          <p:cNvPr id="176136" name="Rectangle 8">
            <a:extLst>
              <a:ext uri="{FF2B5EF4-FFF2-40B4-BE49-F238E27FC236}">
                <a16:creationId xmlns:a16="http://schemas.microsoft.com/office/drawing/2014/main" id="{8011774A-091D-4E78-8A7E-7BB67CCCB12E}"/>
              </a:ext>
            </a:extLst>
          </p:cNvPr>
          <p:cNvSpPr>
            <a:spLocks noChangeArrowheads="1"/>
          </p:cNvSpPr>
          <p:nvPr/>
        </p:nvSpPr>
        <p:spPr bwMode="auto">
          <a:xfrm>
            <a:off x="5269720" y="1615450"/>
            <a:ext cx="3384550" cy="1293813"/>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sz="4800" dirty="0"/>
              <a:t>Expressive</a:t>
            </a:r>
          </a:p>
        </p:txBody>
      </p:sp>
      <p:sp>
        <p:nvSpPr>
          <p:cNvPr id="176137" name="Rectangle 9">
            <a:extLst>
              <a:ext uri="{FF2B5EF4-FFF2-40B4-BE49-F238E27FC236}">
                <a16:creationId xmlns:a16="http://schemas.microsoft.com/office/drawing/2014/main" id="{2260E669-5DF1-417F-8317-D444384800A4}"/>
              </a:ext>
            </a:extLst>
          </p:cNvPr>
          <p:cNvSpPr>
            <a:spLocks noChangeArrowheads="1"/>
          </p:cNvSpPr>
          <p:nvPr/>
        </p:nvSpPr>
        <p:spPr bwMode="auto">
          <a:xfrm>
            <a:off x="397299" y="4470400"/>
            <a:ext cx="3384550" cy="1368425"/>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sz="4800" dirty="0"/>
              <a:t>Analyst</a:t>
            </a:r>
          </a:p>
        </p:txBody>
      </p:sp>
      <p:sp>
        <p:nvSpPr>
          <p:cNvPr id="176138" name="Rectangle 10">
            <a:extLst>
              <a:ext uri="{FF2B5EF4-FFF2-40B4-BE49-F238E27FC236}">
                <a16:creationId xmlns:a16="http://schemas.microsoft.com/office/drawing/2014/main" id="{1ADD5331-6551-4CFE-828D-F57F617DC9E7}"/>
              </a:ext>
            </a:extLst>
          </p:cNvPr>
          <p:cNvSpPr>
            <a:spLocks noChangeArrowheads="1"/>
          </p:cNvSpPr>
          <p:nvPr/>
        </p:nvSpPr>
        <p:spPr bwMode="auto">
          <a:xfrm>
            <a:off x="5106610" y="4446626"/>
            <a:ext cx="3384550" cy="1295400"/>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sz="4800" dirty="0"/>
              <a:t>Driver</a:t>
            </a:r>
          </a:p>
        </p:txBody>
      </p:sp>
      <p:grpSp>
        <p:nvGrpSpPr>
          <p:cNvPr id="176146" name="Group 18">
            <a:extLst>
              <a:ext uri="{FF2B5EF4-FFF2-40B4-BE49-F238E27FC236}">
                <a16:creationId xmlns:a16="http://schemas.microsoft.com/office/drawing/2014/main" id="{22B19FAF-7231-4C0C-9D3B-895C3C921FA0}"/>
              </a:ext>
            </a:extLst>
          </p:cNvPr>
          <p:cNvGrpSpPr>
            <a:grpSpLocks/>
          </p:cNvGrpSpPr>
          <p:nvPr/>
        </p:nvGrpSpPr>
        <p:grpSpPr bwMode="auto">
          <a:xfrm>
            <a:off x="209550" y="742951"/>
            <a:ext cx="8750300" cy="5834065"/>
            <a:chOff x="132" y="468"/>
            <a:chExt cx="5512" cy="3675"/>
          </a:xfrm>
        </p:grpSpPr>
        <p:sp>
          <p:nvSpPr>
            <p:cNvPr id="176140" name="Text Box 12">
              <a:extLst>
                <a:ext uri="{FF2B5EF4-FFF2-40B4-BE49-F238E27FC236}">
                  <a16:creationId xmlns:a16="http://schemas.microsoft.com/office/drawing/2014/main" id="{B8C8BB3A-61C6-446D-8CC6-FFC99536C538}"/>
                </a:ext>
              </a:extLst>
            </p:cNvPr>
            <p:cNvSpPr txBox="1">
              <a:spLocks noChangeArrowheads="1"/>
            </p:cNvSpPr>
            <p:nvPr/>
          </p:nvSpPr>
          <p:spPr bwMode="auto">
            <a:xfrm>
              <a:off x="132" y="2096"/>
              <a:ext cx="1205" cy="288"/>
            </a:xfrm>
            <a:prstGeom prst="rect">
              <a:avLst/>
            </a:prstGeom>
            <a:solidFill>
              <a:srgbClr val="3366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altLang="en-US" sz="2400" b="1" dirty="0">
                  <a:solidFill>
                    <a:schemeClr val="bg1"/>
                  </a:solidFill>
                  <a:latin typeface="Lucida Sans" panose="020B0602030504020204" pitchFamily="34" charset="0"/>
                </a:rPr>
                <a:t>Easy Going</a:t>
              </a:r>
            </a:p>
          </p:txBody>
        </p:sp>
        <p:sp>
          <p:nvSpPr>
            <p:cNvPr id="176142" name="Text Box 14">
              <a:extLst>
                <a:ext uri="{FF2B5EF4-FFF2-40B4-BE49-F238E27FC236}">
                  <a16:creationId xmlns:a16="http://schemas.microsoft.com/office/drawing/2014/main" id="{5F890FF4-9068-4071-9992-2CEA7BD12BB7}"/>
                </a:ext>
              </a:extLst>
            </p:cNvPr>
            <p:cNvSpPr txBox="1">
              <a:spLocks noChangeArrowheads="1"/>
            </p:cNvSpPr>
            <p:nvPr/>
          </p:nvSpPr>
          <p:spPr bwMode="auto">
            <a:xfrm>
              <a:off x="4564" y="2089"/>
              <a:ext cx="1080" cy="288"/>
            </a:xfrm>
            <a:prstGeom prst="rect">
              <a:avLst/>
            </a:prstGeom>
            <a:solidFill>
              <a:srgbClr val="FF00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altLang="en-US" sz="2400" b="1" dirty="0">
                  <a:solidFill>
                    <a:schemeClr val="bg1"/>
                  </a:solidFill>
                  <a:latin typeface="Lucida Sans" panose="020B0602030504020204" pitchFamily="34" charset="0"/>
                </a:rPr>
                <a:t>Dominant</a:t>
              </a:r>
            </a:p>
          </p:txBody>
        </p:sp>
        <p:sp>
          <p:nvSpPr>
            <p:cNvPr id="176144" name="Text Box 16">
              <a:extLst>
                <a:ext uri="{FF2B5EF4-FFF2-40B4-BE49-F238E27FC236}">
                  <a16:creationId xmlns:a16="http://schemas.microsoft.com/office/drawing/2014/main" id="{8D498234-7F5F-438C-B269-7DD24F16A086}"/>
                </a:ext>
              </a:extLst>
            </p:cNvPr>
            <p:cNvSpPr txBox="1">
              <a:spLocks noChangeArrowheads="1"/>
            </p:cNvSpPr>
            <p:nvPr/>
          </p:nvSpPr>
          <p:spPr bwMode="auto">
            <a:xfrm>
              <a:off x="2194" y="468"/>
              <a:ext cx="1388" cy="288"/>
            </a:xfrm>
            <a:prstGeom prst="rect">
              <a:avLst/>
            </a:prstGeom>
            <a:solidFill>
              <a:srgbClr val="33CC33"/>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altLang="en-US" sz="2400" b="1" dirty="0">
                  <a:solidFill>
                    <a:schemeClr val="bg1"/>
                  </a:solidFill>
                  <a:latin typeface="Lucida Sans" panose="020B0602030504020204" pitchFamily="34" charset="0"/>
                </a:rPr>
                <a:t>Spontaneous</a:t>
              </a:r>
            </a:p>
          </p:txBody>
        </p:sp>
        <p:sp>
          <p:nvSpPr>
            <p:cNvPr id="176145" name="Text Box 17">
              <a:extLst>
                <a:ext uri="{FF2B5EF4-FFF2-40B4-BE49-F238E27FC236}">
                  <a16:creationId xmlns:a16="http://schemas.microsoft.com/office/drawing/2014/main" id="{ED472A09-9755-40E3-9C37-6C5BA5C92CC9}"/>
                </a:ext>
              </a:extLst>
            </p:cNvPr>
            <p:cNvSpPr txBox="1">
              <a:spLocks noChangeArrowheads="1"/>
            </p:cNvSpPr>
            <p:nvPr/>
          </p:nvSpPr>
          <p:spPr bwMode="auto">
            <a:xfrm>
              <a:off x="2295" y="3618"/>
              <a:ext cx="1185" cy="525"/>
            </a:xfrm>
            <a:prstGeom prst="rect">
              <a:avLst/>
            </a:prstGeom>
            <a:solidFill>
              <a:srgbClr val="FF9933"/>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r>
                <a:rPr lang="en-GB" altLang="en-US" sz="2400" b="1" dirty="0">
                  <a:solidFill>
                    <a:schemeClr val="bg1"/>
                  </a:solidFill>
                  <a:latin typeface="Lucida Sans" panose="020B0602030504020204" pitchFamily="34" charset="0"/>
                </a:rPr>
                <a:t>Self-controlled</a:t>
              </a:r>
            </a:p>
          </p:txBody>
        </p:sp>
      </p:grpSp>
      <p:sp>
        <p:nvSpPr>
          <p:cNvPr id="17" name="Title 1">
            <a:extLst>
              <a:ext uri="{FF2B5EF4-FFF2-40B4-BE49-F238E27FC236}">
                <a16:creationId xmlns:a16="http://schemas.microsoft.com/office/drawing/2014/main" id="{27D56B1B-958F-41C4-82A4-F5A142F61D74}"/>
              </a:ext>
            </a:extLst>
          </p:cNvPr>
          <p:cNvSpPr>
            <a:spLocks noGrp="1"/>
          </p:cNvSpPr>
          <p:nvPr>
            <p:ph type="title"/>
          </p:nvPr>
        </p:nvSpPr>
        <p:spPr>
          <a:xfrm>
            <a:off x="1297176" y="0"/>
            <a:ext cx="6561287" cy="800100"/>
          </a:xfrm>
        </p:spPr>
        <p:txBody>
          <a:bodyPr/>
          <a:lstStyle/>
          <a:p>
            <a:r>
              <a:rPr lang="en-GB" sz="2800" dirty="0">
                <a:solidFill>
                  <a:srgbClr val="0070C0"/>
                </a:solidFill>
              </a:rPr>
              <a:t>Behavioural Styles</a:t>
            </a:r>
          </a:p>
        </p:txBody>
      </p:sp>
    </p:spTree>
    <p:extLst>
      <p:ext uri="{BB962C8B-B14F-4D97-AF65-F5344CB8AC3E}">
        <p14:creationId xmlns:p14="http://schemas.microsoft.com/office/powerpoint/2010/main" val="250768630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76132"/>
                                        </p:tgtEl>
                                        <p:attrNameLst>
                                          <p:attrName>style.visibility</p:attrName>
                                        </p:attrNameLst>
                                      </p:cBhvr>
                                      <p:to>
                                        <p:strVal val="visible"/>
                                      </p:to>
                                    </p:set>
                                    <p:anim calcmode="lin" valueType="num">
                                      <p:cBhvr>
                                        <p:cTn id="7" dur="1000" fill="hold"/>
                                        <p:tgtEl>
                                          <p:spTgt spid="176132"/>
                                        </p:tgtEl>
                                        <p:attrNameLst>
                                          <p:attrName>ppt_w</p:attrName>
                                        </p:attrNameLst>
                                      </p:cBhvr>
                                      <p:tavLst>
                                        <p:tav tm="0">
                                          <p:val>
                                            <p:fltVal val="0"/>
                                          </p:val>
                                        </p:tav>
                                        <p:tav tm="100000">
                                          <p:val>
                                            <p:strVal val="#ppt_w"/>
                                          </p:val>
                                        </p:tav>
                                      </p:tavLst>
                                    </p:anim>
                                    <p:anim calcmode="lin" valueType="num">
                                      <p:cBhvr>
                                        <p:cTn id="8" dur="1000" fill="hold"/>
                                        <p:tgtEl>
                                          <p:spTgt spid="17613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nodeType="after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76146"/>
                                        </p:tgtEl>
                                        <p:attrNameLst>
                                          <p:attrName>style.visibility</p:attrName>
                                        </p:attrNameLst>
                                      </p:cBhvr>
                                      <p:to>
                                        <p:strVal val="visible"/>
                                      </p:to>
                                    </p:set>
                                    <p:animEffect transition="in" filter="fade">
                                      <p:cBhvr>
                                        <p:cTn id="13" dur="2000"/>
                                        <p:tgtEl>
                                          <p:spTgt spid="17614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wd">
                                    <p:tmPct val="10000"/>
                                  </p:iterate>
                                  <p:childTnLst>
                                    <p:set>
                                      <p:cBhvr>
                                        <p:cTn id="17" dur="1" fill="hold">
                                          <p:stCondLst>
                                            <p:cond delay="0"/>
                                          </p:stCondLst>
                                        </p:cTn>
                                        <p:tgtEl>
                                          <p:spTgt spid="176135">
                                            <p:txEl>
                                              <p:pRg st="0" end="0"/>
                                            </p:txEl>
                                          </p:spTgt>
                                        </p:tgtEl>
                                        <p:attrNameLst>
                                          <p:attrName>style.visibility</p:attrName>
                                        </p:attrNameLst>
                                      </p:cBhvr>
                                      <p:to>
                                        <p:strVal val="visible"/>
                                      </p:to>
                                    </p:set>
                                    <p:animEffect transition="in" filter="fade">
                                      <p:cBhvr>
                                        <p:cTn id="18" dur="1000"/>
                                        <p:tgtEl>
                                          <p:spTgt spid="17613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iterate type="wd">
                                    <p:tmPct val="10000"/>
                                  </p:iterate>
                                  <p:childTnLst>
                                    <p:set>
                                      <p:cBhvr>
                                        <p:cTn id="22" dur="1" fill="hold">
                                          <p:stCondLst>
                                            <p:cond delay="0"/>
                                          </p:stCondLst>
                                        </p:cTn>
                                        <p:tgtEl>
                                          <p:spTgt spid="176136">
                                            <p:txEl>
                                              <p:pRg st="0" end="0"/>
                                            </p:txEl>
                                          </p:spTgt>
                                        </p:tgtEl>
                                        <p:attrNameLst>
                                          <p:attrName>style.visibility</p:attrName>
                                        </p:attrNameLst>
                                      </p:cBhvr>
                                      <p:to>
                                        <p:strVal val="visible"/>
                                      </p:to>
                                    </p:set>
                                    <p:animEffect transition="in" filter="fade">
                                      <p:cBhvr>
                                        <p:cTn id="23" dur="1000"/>
                                        <p:tgtEl>
                                          <p:spTgt spid="17613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iterate type="wd">
                                    <p:tmPct val="10000"/>
                                  </p:iterate>
                                  <p:childTnLst>
                                    <p:set>
                                      <p:cBhvr>
                                        <p:cTn id="27" dur="1" fill="hold">
                                          <p:stCondLst>
                                            <p:cond delay="0"/>
                                          </p:stCondLst>
                                        </p:cTn>
                                        <p:tgtEl>
                                          <p:spTgt spid="176137">
                                            <p:txEl>
                                              <p:pRg st="0" end="0"/>
                                            </p:txEl>
                                          </p:spTgt>
                                        </p:tgtEl>
                                        <p:attrNameLst>
                                          <p:attrName>style.visibility</p:attrName>
                                        </p:attrNameLst>
                                      </p:cBhvr>
                                      <p:to>
                                        <p:strVal val="visible"/>
                                      </p:to>
                                    </p:set>
                                    <p:animEffect transition="in" filter="fade">
                                      <p:cBhvr>
                                        <p:cTn id="28" dur="1000"/>
                                        <p:tgtEl>
                                          <p:spTgt spid="17613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iterate type="wd">
                                    <p:tmPct val="10000"/>
                                  </p:iterate>
                                  <p:childTnLst>
                                    <p:set>
                                      <p:cBhvr>
                                        <p:cTn id="32" dur="1" fill="hold">
                                          <p:stCondLst>
                                            <p:cond delay="0"/>
                                          </p:stCondLst>
                                        </p:cTn>
                                        <p:tgtEl>
                                          <p:spTgt spid="176138">
                                            <p:txEl>
                                              <p:pRg st="0" end="0"/>
                                            </p:txEl>
                                          </p:spTgt>
                                        </p:tgtEl>
                                        <p:attrNameLst>
                                          <p:attrName>style.visibility</p:attrName>
                                        </p:attrNameLst>
                                      </p:cBhvr>
                                      <p:to>
                                        <p:strVal val="visible"/>
                                      </p:to>
                                    </p:set>
                                    <p:animEffect transition="in" filter="fade">
                                      <p:cBhvr>
                                        <p:cTn id="33" dur="1000"/>
                                        <p:tgtEl>
                                          <p:spTgt spid="1761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5" grpId="0" build="p" bldLvl="3"/>
      <p:bldP spid="176136" grpId="0" build="p" bldLvl="3"/>
      <p:bldP spid="176137" grpId="0" build="p" bldLvl="3"/>
      <p:bldP spid="176138" grpId="0"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a:extLst>
              <a:ext uri="{FF2B5EF4-FFF2-40B4-BE49-F238E27FC236}">
                <a16:creationId xmlns:a16="http://schemas.microsoft.com/office/drawing/2014/main" id="{2776273B-57E3-4ECE-A62C-5A58619E112F}"/>
              </a:ext>
            </a:extLst>
          </p:cNvPr>
          <p:cNvSpPr>
            <a:spLocks noChangeArrowheads="1"/>
          </p:cNvSpPr>
          <p:nvPr/>
        </p:nvSpPr>
        <p:spPr bwMode="auto">
          <a:xfrm>
            <a:off x="76200" y="6524625"/>
            <a:ext cx="3566683" cy="335989"/>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kumimoji="1" lang="en-GB" altLang="en-US" sz="1600" i="1" dirty="0">
                <a:solidFill>
                  <a:schemeClr val="bg1"/>
                </a:solidFill>
                <a:latin typeface="Comic Sans MS" panose="030F0702030302020204" pitchFamily="66" charset="0"/>
              </a:rPr>
              <a:t>Reference to Merrill &amp; Reid (1999)</a:t>
            </a:r>
          </a:p>
        </p:txBody>
      </p:sp>
      <p:grpSp>
        <p:nvGrpSpPr>
          <p:cNvPr id="176132" name="Group 4">
            <a:extLst>
              <a:ext uri="{FF2B5EF4-FFF2-40B4-BE49-F238E27FC236}">
                <a16:creationId xmlns:a16="http://schemas.microsoft.com/office/drawing/2014/main" id="{1ABF9210-4FD3-46B2-A1F2-609F1498D4EE}"/>
              </a:ext>
            </a:extLst>
          </p:cNvPr>
          <p:cNvGrpSpPr>
            <a:grpSpLocks/>
          </p:cNvGrpSpPr>
          <p:nvPr/>
        </p:nvGrpSpPr>
        <p:grpSpPr bwMode="auto">
          <a:xfrm>
            <a:off x="76200" y="804187"/>
            <a:ext cx="9066838" cy="5623084"/>
            <a:chOff x="1632" y="709"/>
            <a:chExt cx="3121" cy="2993"/>
          </a:xfrm>
        </p:grpSpPr>
        <p:sp>
          <p:nvSpPr>
            <p:cNvPr id="176133" name="Line 5">
              <a:extLst>
                <a:ext uri="{FF2B5EF4-FFF2-40B4-BE49-F238E27FC236}">
                  <a16:creationId xmlns:a16="http://schemas.microsoft.com/office/drawing/2014/main" id="{50647D52-2BFA-4B70-A229-71B30B063599}"/>
                </a:ext>
              </a:extLst>
            </p:cNvPr>
            <p:cNvSpPr>
              <a:spLocks noChangeShapeType="1"/>
            </p:cNvSpPr>
            <p:nvPr/>
          </p:nvSpPr>
          <p:spPr bwMode="auto">
            <a:xfrm flipH="1">
              <a:off x="3114" y="709"/>
              <a:ext cx="16" cy="2993"/>
            </a:xfrm>
            <a:prstGeom prst="line">
              <a:avLst/>
            </a:prstGeom>
            <a:noFill/>
            <a:ln w="1270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GB" dirty="0"/>
            </a:p>
          </p:txBody>
        </p:sp>
        <p:sp>
          <p:nvSpPr>
            <p:cNvPr id="176134" name="Line 6">
              <a:extLst>
                <a:ext uri="{FF2B5EF4-FFF2-40B4-BE49-F238E27FC236}">
                  <a16:creationId xmlns:a16="http://schemas.microsoft.com/office/drawing/2014/main" id="{AA8DF5D1-6FE8-4A17-B52C-1A48F0DCF6DC}"/>
                </a:ext>
              </a:extLst>
            </p:cNvPr>
            <p:cNvSpPr>
              <a:spLocks noChangeShapeType="1"/>
            </p:cNvSpPr>
            <p:nvPr/>
          </p:nvSpPr>
          <p:spPr bwMode="auto">
            <a:xfrm rot="5400000">
              <a:off x="3193" y="645"/>
              <a:ext cx="0" cy="3121"/>
            </a:xfrm>
            <a:prstGeom prst="line">
              <a:avLst/>
            </a:prstGeom>
            <a:noFill/>
            <a:ln w="1270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GB" dirty="0"/>
            </a:p>
          </p:txBody>
        </p:sp>
      </p:grpSp>
      <p:grpSp>
        <p:nvGrpSpPr>
          <p:cNvPr id="2" name="Group 1">
            <a:extLst>
              <a:ext uri="{FF2B5EF4-FFF2-40B4-BE49-F238E27FC236}">
                <a16:creationId xmlns:a16="http://schemas.microsoft.com/office/drawing/2014/main" id="{36C280B1-8A46-4788-8C29-AEC9763C40AA}"/>
              </a:ext>
            </a:extLst>
          </p:cNvPr>
          <p:cNvGrpSpPr/>
          <p:nvPr/>
        </p:nvGrpSpPr>
        <p:grpSpPr>
          <a:xfrm>
            <a:off x="0" y="570269"/>
            <a:ext cx="8358301" cy="3735031"/>
            <a:chOff x="-238469" y="621069"/>
            <a:chExt cx="8358301" cy="3735031"/>
          </a:xfrm>
        </p:grpSpPr>
        <p:sp>
          <p:nvSpPr>
            <p:cNvPr id="176135" name="Rectangle 7">
              <a:extLst>
                <a:ext uri="{FF2B5EF4-FFF2-40B4-BE49-F238E27FC236}">
                  <a16:creationId xmlns:a16="http://schemas.microsoft.com/office/drawing/2014/main" id="{F8C7AE8B-DCC6-49DE-A6FA-4525F10BBF28}"/>
                </a:ext>
              </a:extLst>
            </p:cNvPr>
            <p:cNvSpPr>
              <a:spLocks noChangeArrowheads="1"/>
            </p:cNvSpPr>
            <p:nvPr/>
          </p:nvSpPr>
          <p:spPr bwMode="auto">
            <a:xfrm>
              <a:off x="-139249" y="623557"/>
              <a:ext cx="3384550" cy="582943"/>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dirty="0">
                  <a:solidFill>
                    <a:srgbClr val="0000FF"/>
                  </a:solidFill>
                </a:rPr>
                <a:t>Amiable</a:t>
              </a:r>
            </a:p>
          </p:txBody>
        </p:sp>
        <p:sp>
          <p:nvSpPr>
            <p:cNvPr id="176136" name="Rectangle 8">
              <a:extLst>
                <a:ext uri="{FF2B5EF4-FFF2-40B4-BE49-F238E27FC236}">
                  <a16:creationId xmlns:a16="http://schemas.microsoft.com/office/drawing/2014/main" id="{8011774A-091D-4E78-8A7E-7BB67CCCB12E}"/>
                </a:ext>
              </a:extLst>
            </p:cNvPr>
            <p:cNvSpPr>
              <a:spLocks noChangeArrowheads="1"/>
            </p:cNvSpPr>
            <p:nvPr/>
          </p:nvSpPr>
          <p:spPr bwMode="auto">
            <a:xfrm>
              <a:off x="4735282" y="621069"/>
              <a:ext cx="3384550" cy="585431"/>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dirty="0">
                  <a:solidFill>
                    <a:srgbClr val="0000FF"/>
                  </a:solidFill>
                </a:rPr>
                <a:t>Expressive</a:t>
              </a:r>
            </a:p>
          </p:txBody>
        </p:sp>
        <p:sp>
          <p:nvSpPr>
            <p:cNvPr id="176137" name="Rectangle 9">
              <a:extLst>
                <a:ext uri="{FF2B5EF4-FFF2-40B4-BE49-F238E27FC236}">
                  <a16:creationId xmlns:a16="http://schemas.microsoft.com/office/drawing/2014/main" id="{2260E669-5DF1-417F-8317-D444384800A4}"/>
                </a:ext>
              </a:extLst>
            </p:cNvPr>
            <p:cNvSpPr>
              <a:spLocks noChangeArrowheads="1"/>
            </p:cNvSpPr>
            <p:nvPr/>
          </p:nvSpPr>
          <p:spPr bwMode="auto">
            <a:xfrm>
              <a:off x="-238469" y="3686849"/>
              <a:ext cx="3384550" cy="669251"/>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dirty="0">
                  <a:solidFill>
                    <a:srgbClr val="0000FF"/>
                  </a:solidFill>
                </a:rPr>
                <a:t>Analyst</a:t>
              </a:r>
            </a:p>
          </p:txBody>
        </p:sp>
        <p:sp>
          <p:nvSpPr>
            <p:cNvPr id="176138" name="Rectangle 10">
              <a:extLst>
                <a:ext uri="{FF2B5EF4-FFF2-40B4-BE49-F238E27FC236}">
                  <a16:creationId xmlns:a16="http://schemas.microsoft.com/office/drawing/2014/main" id="{1ADD5331-6551-4CFE-828D-F57F617DC9E7}"/>
                </a:ext>
              </a:extLst>
            </p:cNvPr>
            <p:cNvSpPr>
              <a:spLocks noChangeArrowheads="1"/>
            </p:cNvSpPr>
            <p:nvPr/>
          </p:nvSpPr>
          <p:spPr bwMode="auto">
            <a:xfrm>
              <a:off x="4673545" y="3693894"/>
              <a:ext cx="3384550" cy="613371"/>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dirty="0">
                  <a:solidFill>
                    <a:srgbClr val="0000FF"/>
                  </a:solidFill>
                </a:rPr>
                <a:t>Driver</a:t>
              </a:r>
            </a:p>
          </p:txBody>
        </p:sp>
      </p:grpSp>
      <p:grpSp>
        <p:nvGrpSpPr>
          <p:cNvPr id="5" name="Group 4">
            <a:extLst>
              <a:ext uri="{FF2B5EF4-FFF2-40B4-BE49-F238E27FC236}">
                <a16:creationId xmlns:a16="http://schemas.microsoft.com/office/drawing/2014/main" id="{77EEF3C5-1A32-40F6-97BE-AD47D829A99E}"/>
              </a:ext>
            </a:extLst>
          </p:cNvPr>
          <p:cNvGrpSpPr/>
          <p:nvPr/>
        </p:nvGrpSpPr>
        <p:grpSpPr>
          <a:xfrm>
            <a:off x="247374" y="913784"/>
            <a:ext cx="4013269" cy="2648963"/>
            <a:chOff x="247374" y="913784"/>
            <a:chExt cx="4013269" cy="2648963"/>
          </a:xfrm>
        </p:grpSpPr>
        <p:sp>
          <p:nvSpPr>
            <p:cNvPr id="3" name="TextBox 2">
              <a:extLst>
                <a:ext uri="{FF2B5EF4-FFF2-40B4-BE49-F238E27FC236}">
                  <a16:creationId xmlns:a16="http://schemas.microsoft.com/office/drawing/2014/main" id="{1BC6EF5D-3E6D-4B9E-A32E-20DF9297436E}"/>
                </a:ext>
              </a:extLst>
            </p:cNvPr>
            <p:cNvSpPr txBox="1"/>
            <p:nvPr/>
          </p:nvSpPr>
          <p:spPr>
            <a:xfrm>
              <a:off x="348743" y="1290180"/>
              <a:ext cx="1878563" cy="830997"/>
            </a:xfrm>
            <a:prstGeom prst="rect">
              <a:avLst/>
            </a:prstGeom>
            <a:solidFill>
              <a:srgbClr val="FF66CC"/>
            </a:solidFill>
          </p:spPr>
          <p:txBody>
            <a:bodyPr wrap="square" rtlCol="0">
              <a:spAutoFit/>
            </a:bodyPr>
            <a:lstStyle/>
            <a:p>
              <a:r>
                <a:rPr lang="en-GB" sz="2400" dirty="0">
                  <a:solidFill>
                    <a:schemeClr val="bg1"/>
                  </a:solidFill>
                  <a:latin typeface="Calibri" panose="020F0502020204030204" pitchFamily="34" charset="0"/>
                  <a:cs typeface="Calibri" panose="020F0502020204030204" pitchFamily="34" charset="0"/>
                </a:rPr>
                <a:t>Let’s do it together</a:t>
              </a:r>
            </a:p>
          </p:txBody>
        </p:sp>
        <p:sp>
          <p:nvSpPr>
            <p:cNvPr id="22" name="Speech Bubble: Oval 21">
              <a:extLst>
                <a:ext uri="{FF2B5EF4-FFF2-40B4-BE49-F238E27FC236}">
                  <a16:creationId xmlns:a16="http://schemas.microsoft.com/office/drawing/2014/main" id="{987A51A1-3B99-455F-AFBF-EF550155A032}"/>
                </a:ext>
              </a:extLst>
            </p:cNvPr>
            <p:cNvSpPr/>
            <p:nvPr/>
          </p:nvSpPr>
          <p:spPr>
            <a:xfrm>
              <a:off x="2508043" y="913784"/>
              <a:ext cx="1752600" cy="1079500"/>
            </a:xfrm>
            <a:prstGeom prst="wedgeEllipseCallout">
              <a:avLst>
                <a:gd name="adj1" fmla="val -27355"/>
                <a:gd name="adj2" fmla="val 719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2000" dirty="0">
                  <a:solidFill>
                    <a:srgbClr val="0000FF"/>
                  </a:solidFill>
                  <a:latin typeface="Comic Sans MS" panose="030F0702030302020204" pitchFamily="66" charset="0"/>
                </a:rPr>
                <a:t>“I like …”</a:t>
              </a:r>
            </a:p>
          </p:txBody>
        </p:sp>
        <p:sp>
          <p:nvSpPr>
            <p:cNvPr id="28" name="TextBox 27">
              <a:extLst>
                <a:ext uri="{FF2B5EF4-FFF2-40B4-BE49-F238E27FC236}">
                  <a16:creationId xmlns:a16="http://schemas.microsoft.com/office/drawing/2014/main" id="{39DB57B2-6CE1-45C2-B9FB-CD4A47BDC5DD}"/>
                </a:ext>
              </a:extLst>
            </p:cNvPr>
            <p:cNvSpPr txBox="1"/>
            <p:nvPr/>
          </p:nvSpPr>
          <p:spPr>
            <a:xfrm>
              <a:off x="247374" y="2239308"/>
              <a:ext cx="3790975" cy="1323439"/>
            </a:xfrm>
            <a:prstGeom prst="rect">
              <a:avLst/>
            </a:prstGeom>
            <a:noFill/>
          </p:spPr>
          <p:txBody>
            <a:bodyPr wrap="square" rtlCol="0">
              <a:spAutoFit/>
            </a:bodyPr>
            <a:lstStyle/>
            <a:p>
              <a:r>
                <a:rPr lang="en-GB" sz="2000" dirty="0">
                  <a:solidFill>
                    <a:srgbClr val="0000FF"/>
                  </a:solidFill>
                  <a:latin typeface="Calibri" panose="020F0502020204030204" pitchFamily="34" charset="0"/>
                  <a:cs typeface="Calibri" panose="020F0502020204030204" pitchFamily="34" charset="0"/>
                </a:rPr>
                <a:t>A balanced disposition; a pleasing personality; promoter of harmony; loyal to team and friends; genuine concern for people</a:t>
              </a:r>
            </a:p>
          </p:txBody>
        </p:sp>
      </p:grpSp>
      <p:grpSp>
        <p:nvGrpSpPr>
          <p:cNvPr id="6" name="Group 5">
            <a:extLst>
              <a:ext uri="{FF2B5EF4-FFF2-40B4-BE49-F238E27FC236}">
                <a16:creationId xmlns:a16="http://schemas.microsoft.com/office/drawing/2014/main" id="{D42F0F8B-9A99-4295-84A9-F40EA57CB1D6}"/>
              </a:ext>
            </a:extLst>
          </p:cNvPr>
          <p:cNvGrpSpPr/>
          <p:nvPr/>
        </p:nvGrpSpPr>
        <p:grpSpPr>
          <a:xfrm>
            <a:off x="4640343" y="972819"/>
            <a:ext cx="4409159" cy="2576899"/>
            <a:chOff x="4640343" y="972819"/>
            <a:chExt cx="4409159" cy="2576899"/>
          </a:xfrm>
        </p:grpSpPr>
        <p:sp>
          <p:nvSpPr>
            <p:cNvPr id="23" name="Speech Bubble: Oval 22">
              <a:extLst>
                <a:ext uri="{FF2B5EF4-FFF2-40B4-BE49-F238E27FC236}">
                  <a16:creationId xmlns:a16="http://schemas.microsoft.com/office/drawing/2014/main" id="{2E310D11-3908-48CA-9E0F-3E0E020A1CBE}"/>
                </a:ext>
              </a:extLst>
            </p:cNvPr>
            <p:cNvSpPr/>
            <p:nvPr/>
          </p:nvSpPr>
          <p:spPr>
            <a:xfrm>
              <a:off x="7296902" y="972819"/>
              <a:ext cx="1752600" cy="1079500"/>
            </a:xfrm>
            <a:prstGeom prst="wedgeEllipseCallout">
              <a:avLst>
                <a:gd name="adj1" fmla="val -27355"/>
                <a:gd name="adj2" fmla="val 719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2000" dirty="0">
                  <a:solidFill>
                    <a:srgbClr val="0000FF"/>
                  </a:solidFill>
                  <a:latin typeface="Comic Sans MS" panose="030F0702030302020204" pitchFamily="66" charset="0"/>
                </a:rPr>
                <a:t>“I feel …”</a:t>
              </a:r>
            </a:p>
          </p:txBody>
        </p:sp>
        <p:sp>
          <p:nvSpPr>
            <p:cNvPr id="25" name="TextBox 24">
              <a:extLst>
                <a:ext uri="{FF2B5EF4-FFF2-40B4-BE49-F238E27FC236}">
                  <a16:creationId xmlns:a16="http://schemas.microsoft.com/office/drawing/2014/main" id="{CBD4777D-054D-4A39-81E0-38337D6A7085}"/>
                </a:ext>
              </a:extLst>
            </p:cNvPr>
            <p:cNvSpPr txBox="1"/>
            <p:nvPr/>
          </p:nvSpPr>
          <p:spPr>
            <a:xfrm>
              <a:off x="4884466" y="1290179"/>
              <a:ext cx="2138634" cy="830997"/>
            </a:xfrm>
            <a:prstGeom prst="rect">
              <a:avLst/>
            </a:prstGeom>
            <a:solidFill>
              <a:srgbClr val="FF66CC"/>
            </a:solidFill>
          </p:spPr>
          <p:txBody>
            <a:bodyPr wrap="square" rtlCol="0">
              <a:spAutoFit/>
            </a:bodyPr>
            <a:lstStyle/>
            <a:p>
              <a:r>
                <a:rPr lang="en-GB" sz="2400" dirty="0">
                  <a:solidFill>
                    <a:schemeClr val="bg1"/>
                  </a:solidFill>
                  <a:latin typeface="Calibri" panose="020F0502020204030204" pitchFamily="34" charset="0"/>
                  <a:cs typeface="Calibri" panose="020F0502020204030204" pitchFamily="34" charset="0"/>
                </a:rPr>
                <a:t>Let’s do it with some fun</a:t>
              </a:r>
            </a:p>
          </p:txBody>
        </p:sp>
        <p:sp>
          <p:nvSpPr>
            <p:cNvPr id="29" name="TextBox 28">
              <a:extLst>
                <a:ext uri="{FF2B5EF4-FFF2-40B4-BE49-F238E27FC236}">
                  <a16:creationId xmlns:a16="http://schemas.microsoft.com/office/drawing/2014/main" id="{BF2CCF5B-25D7-4D21-A942-EEB38805295D}"/>
                </a:ext>
              </a:extLst>
            </p:cNvPr>
            <p:cNvSpPr txBox="1"/>
            <p:nvPr/>
          </p:nvSpPr>
          <p:spPr>
            <a:xfrm>
              <a:off x="4640343" y="2226279"/>
              <a:ext cx="4409159" cy="1323439"/>
            </a:xfrm>
            <a:prstGeom prst="rect">
              <a:avLst/>
            </a:prstGeom>
            <a:noFill/>
          </p:spPr>
          <p:txBody>
            <a:bodyPr wrap="square" rtlCol="0">
              <a:spAutoFit/>
            </a:bodyPr>
            <a:lstStyle/>
            <a:p>
              <a:r>
                <a:rPr lang="en-GB" sz="2000" dirty="0">
                  <a:solidFill>
                    <a:srgbClr val="0000FF"/>
                  </a:solidFill>
                  <a:latin typeface="Calibri" panose="020F0502020204030204" pitchFamily="34" charset="0"/>
                  <a:cs typeface="Calibri" panose="020F0502020204030204" pitchFamily="34" charset="0"/>
                </a:rPr>
                <a:t>The ability to talk about anything, anywhere, any time (</a:t>
              </a:r>
              <a:r>
                <a:rPr lang="en-GB" sz="2000" i="1" dirty="0">
                  <a:solidFill>
                    <a:srgbClr val="0000FF"/>
                  </a:solidFill>
                  <a:latin typeface="Calibri" panose="020F0502020204030204" pitchFamily="34" charset="0"/>
                  <a:cs typeface="Calibri" panose="020F0502020204030204" pitchFamily="34" charset="0"/>
                </a:rPr>
                <a:t>with or without information</a:t>
              </a:r>
              <a:r>
                <a:rPr lang="en-GB" sz="2000" dirty="0">
                  <a:solidFill>
                    <a:srgbClr val="0000FF"/>
                  </a:solidFill>
                  <a:latin typeface="Calibri" panose="020F0502020204030204" pitchFamily="34" charset="0"/>
                  <a:cs typeface="Calibri" panose="020F0502020204030204" pitchFamily="34" charset="0"/>
                </a:rPr>
                <a:t>); a sense of humour and optimism; a bubbly personality</a:t>
              </a:r>
            </a:p>
          </p:txBody>
        </p:sp>
      </p:grpSp>
      <p:grpSp>
        <p:nvGrpSpPr>
          <p:cNvPr id="7" name="Group 6">
            <a:extLst>
              <a:ext uri="{FF2B5EF4-FFF2-40B4-BE49-F238E27FC236}">
                <a16:creationId xmlns:a16="http://schemas.microsoft.com/office/drawing/2014/main" id="{C0F9F70F-C4BE-4901-BE9F-E43DF43105C5}"/>
              </a:ext>
            </a:extLst>
          </p:cNvPr>
          <p:cNvGrpSpPr/>
          <p:nvPr/>
        </p:nvGrpSpPr>
        <p:grpSpPr>
          <a:xfrm>
            <a:off x="195127" y="3816350"/>
            <a:ext cx="4065516" cy="2708275"/>
            <a:chOff x="195127" y="3816350"/>
            <a:chExt cx="4065516" cy="2708275"/>
          </a:xfrm>
        </p:grpSpPr>
        <p:sp>
          <p:nvSpPr>
            <p:cNvPr id="4" name="Speech Bubble: Oval 3">
              <a:extLst>
                <a:ext uri="{FF2B5EF4-FFF2-40B4-BE49-F238E27FC236}">
                  <a16:creationId xmlns:a16="http://schemas.microsoft.com/office/drawing/2014/main" id="{BAD44FA5-3EEC-478A-9B0F-0C5CA74AD472}"/>
                </a:ext>
              </a:extLst>
            </p:cNvPr>
            <p:cNvSpPr/>
            <p:nvPr/>
          </p:nvSpPr>
          <p:spPr>
            <a:xfrm>
              <a:off x="2296139" y="3816350"/>
              <a:ext cx="1964504" cy="1079500"/>
            </a:xfrm>
            <a:prstGeom prst="wedgeEllipseCallout">
              <a:avLst>
                <a:gd name="adj1" fmla="val -27355"/>
                <a:gd name="adj2" fmla="val 719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2000" dirty="0">
                  <a:solidFill>
                    <a:srgbClr val="0000FF"/>
                  </a:solidFill>
                  <a:latin typeface="Comic Sans MS" panose="030F0702030302020204" pitchFamily="66" charset="0"/>
                </a:rPr>
                <a:t>“I think …”</a:t>
              </a:r>
            </a:p>
          </p:txBody>
        </p:sp>
        <p:sp>
          <p:nvSpPr>
            <p:cNvPr id="27" name="TextBox 26">
              <a:extLst>
                <a:ext uri="{FF2B5EF4-FFF2-40B4-BE49-F238E27FC236}">
                  <a16:creationId xmlns:a16="http://schemas.microsoft.com/office/drawing/2014/main" id="{7C412EEE-38F1-4D3C-9BAF-9C194F9A3F11}"/>
                </a:ext>
              </a:extLst>
            </p:cNvPr>
            <p:cNvSpPr txBox="1"/>
            <p:nvPr/>
          </p:nvSpPr>
          <p:spPr>
            <a:xfrm>
              <a:off x="384333" y="4356376"/>
              <a:ext cx="1911805" cy="830997"/>
            </a:xfrm>
            <a:prstGeom prst="rect">
              <a:avLst/>
            </a:prstGeom>
            <a:solidFill>
              <a:srgbClr val="FF66CC"/>
            </a:solidFill>
          </p:spPr>
          <p:txBody>
            <a:bodyPr wrap="square" rtlCol="0">
              <a:spAutoFit/>
            </a:bodyPr>
            <a:lstStyle/>
            <a:p>
              <a:r>
                <a:rPr lang="en-GB" sz="2400" dirty="0">
                  <a:solidFill>
                    <a:schemeClr val="bg1"/>
                  </a:solidFill>
                  <a:latin typeface="Calibri" panose="020F0502020204030204" pitchFamily="34" charset="0"/>
                  <a:cs typeface="Calibri" panose="020F0502020204030204" pitchFamily="34" charset="0"/>
                </a:rPr>
                <a:t>Let’s do it the right way</a:t>
              </a:r>
            </a:p>
          </p:txBody>
        </p:sp>
        <p:sp>
          <p:nvSpPr>
            <p:cNvPr id="30" name="TextBox 29">
              <a:extLst>
                <a:ext uri="{FF2B5EF4-FFF2-40B4-BE49-F238E27FC236}">
                  <a16:creationId xmlns:a16="http://schemas.microsoft.com/office/drawing/2014/main" id="{F95F0D95-9821-4E60-BE2A-6D17BAFC24F9}"/>
                </a:ext>
              </a:extLst>
            </p:cNvPr>
            <p:cNvSpPr txBox="1"/>
            <p:nvPr/>
          </p:nvSpPr>
          <p:spPr>
            <a:xfrm>
              <a:off x="195127" y="5201186"/>
              <a:ext cx="3790975" cy="1323439"/>
            </a:xfrm>
            <a:prstGeom prst="rect">
              <a:avLst/>
            </a:prstGeom>
            <a:solidFill>
              <a:schemeClr val="bg1"/>
            </a:solidFill>
          </p:spPr>
          <p:txBody>
            <a:bodyPr wrap="square" rtlCol="0">
              <a:spAutoFit/>
            </a:bodyPr>
            <a:lstStyle/>
            <a:p>
              <a:r>
                <a:rPr lang="en-GB" sz="2000" dirty="0">
                  <a:solidFill>
                    <a:srgbClr val="0000FF"/>
                  </a:solidFill>
                  <a:latin typeface="Calibri" panose="020F0502020204030204" pitchFamily="34" charset="0"/>
                  <a:cs typeface="Calibri" panose="020F0502020204030204" pitchFamily="34" charset="0"/>
                </a:rPr>
                <a:t>The ability to organise, to set long-term goals; the holding of high standards and ideals; a strong sense of duty; an ability to analyse</a:t>
              </a:r>
            </a:p>
          </p:txBody>
        </p:sp>
      </p:grpSp>
      <p:grpSp>
        <p:nvGrpSpPr>
          <p:cNvPr id="8" name="Group 7">
            <a:extLst>
              <a:ext uri="{FF2B5EF4-FFF2-40B4-BE49-F238E27FC236}">
                <a16:creationId xmlns:a16="http://schemas.microsoft.com/office/drawing/2014/main" id="{75F4127E-3B60-43B1-92D8-781651670FA8}"/>
              </a:ext>
            </a:extLst>
          </p:cNvPr>
          <p:cNvGrpSpPr/>
          <p:nvPr/>
        </p:nvGrpSpPr>
        <p:grpSpPr>
          <a:xfrm>
            <a:off x="4590105" y="3942000"/>
            <a:ext cx="4449467" cy="2647186"/>
            <a:chOff x="4590105" y="3942000"/>
            <a:chExt cx="4449467" cy="2647186"/>
          </a:xfrm>
        </p:grpSpPr>
        <p:sp>
          <p:nvSpPr>
            <p:cNvPr id="24" name="Speech Bubble: Oval 23">
              <a:extLst>
                <a:ext uri="{FF2B5EF4-FFF2-40B4-BE49-F238E27FC236}">
                  <a16:creationId xmlns:a16="http://schemas.microsoft.com/office/drawing/2014/main" id="{DBC665EB-05A1-4C1E-B127-4AB099FF57B1}"/>
                </a:ext>
              </a:extLst>
            </p:cNvPr>
            <p:cNvSpPr/>
            <p:nvPr/>
          </p:nvSpPr>
          <p:spPr>
            <a:xfrm>
              <a:off x="7112000" y="3942000"/>
              <a:ext cx="1927572" cy="1079500"/>
            </a:xfrm>
            <a:prstGeom prst="wedgeEllipseCallout">
              <a:avLst>
                <a:gd name="adj1" fmla="val -27355"/>
                <a:gd name="adj2" fmla="val 719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2000" dirty="0">
                  <a:solidFill>
                    <a:srgbClr val="0000FF"/>
                  </a:solidFill>
                  <a:latin typeface="Comic Sans MS" panose="030F0702030302020204" pitchFamily="66" charset="0"/>
                </a:rPr>
                <a:t>“I know …”</a:t>
              </a:r>
            </a:p>
          </p:txBody>
        </p:sp>
        <p:sp>
          <p:nvSpPr>
            <p:cNvPr id="26" name="TextBox 25">
              <a:extLst>
                <a:ext uri="{FF2B5EF4-FFF2-40B4-BE49-F238E27FC236}">
                  <a16:creationId xmlns:a16="http://schemas.microsoft.com/office/drawing/2014/main" id="{52C0CF57-1D48-46DA-9D0A-8F1AEBC78239}"/>
                </a:ext>
              </a:extLst>
            </p:cNvPr>
            <p:cNvSpPr txBox="1"/>
            <p:nvPr/>
          </p:nvSpPr>
          <p:spPr>
            <a:xfrm>
              <a:off x="4973751" y="4356100"/>
              <a:ext cx="1878563" cy="830997"/>
            </a:xfrm>
            <a:prstGeom prst="rect">
              <a:avLst/>
            </a:prstGeom>
            <a:solidFill>
              <a:srgbClr val="FF66CC"/>
            </a:solidFill>
          </p:spPr>
          <p:txBody>
            <a:bodyPr wrap="square" rtlCol="0">
              <a:spAutoFit/>
            </a:bodyPr>
            <a:lstStyle/>
            <a:p>
              <a:r>
                <a:rPr lang="en-GB" sz="2400" dirty="0">
                  <a:solidFill>
                    <a:schemeClr val="bg1"/>
                  </a:solidFill>
                  <a:latin typeface="Calibri" panose="020F0502020204030204" pitchFamily="34" charset="0"/>
                  <a:cs typeface="Calibri" panose="020F0502020204030204" pitchFamily="34" charset="0"/>
                </a:rPr>
                <a:t>Let’s do it my way</a:t>
              </a:r>
            </a:p>
          </p:txBody>
        </p:sp>
        <p:sp>
          <p:nvSpPr>
            <p:cNvPr id="31" name="TextBox 30">
              <a:extLst>
                <a:ext uri="{FF2B5EF4-FFF2-40B4-BE49-F238E27FC236}">
                  <a16:creationId xmlns:a16="http://schemas.microsoft.com/office/drawing/2014/main" id="{BE588CE6-4FEF-48A4-ABA0-337AF7F3E9DA}"/>
                </a:ext>
              </a:extLst>
            </p:cNvPr>
            <p:cNvSpPr txBox="1"/>
            <p:nvPr/>
          </p:nvSpPr>
          <p:spPr>
            <a:xfrm>
              <a:off x="4590105" y="5265747"/>
              <a:ext cx="4449467" cy="1323439"/>
            </a:xfrm>
            <a:prstGeom prst="rect">
              <a:avLst/>
            </a:prstGeom>
            <a:solidFill>
              <a:schemeClr val="bg1"/>
            </a:solidFill>
          </p:spPr>
          <p:txBody>
            <a:bodyPr wrap="square" rtlCol="0">
              <a:spAutoFit/>
            </a:bodyPr>
            <a:lstStyle/>
            <a:p>
              <a:r>
                <a:rPr lang="en-GB" sz="2000" dirty="0">
                  <a:solidFill>
                    <a:srgbClr val="0000FF"/>
                  </a:solidFill>
                  <a:latin typeface="Calibri" panose="020F0502020204030204" pitchFamily="34" charset="0"/>
                  <a:cs typeface="Calibri" panose="020F0502020204030204" pitchFamily="34" charset="0"/>
                </a:rPr>
                <a:t>Directness; the ability to quickly take charge and make decision; a focus on achieving the task; a willingness to take risks; not easily discouraged</a:t>
              </a:r>
            </a:p>
          </p:txBody>
        </p:sp>
      </p:grpSp>
      <p:sp>
        <p:nvSpPr>
          <p:cNvPr id="32" name="Title 1">
            <a:extLst>
              <a:ext uri="{FF2B5EF4-FFF2-40B4-BE49-F238E27FC236}">
                <a16:creationId xmlns:a16="http://schemas.microsoft.com/office/drawing/2014/main" id="{27D56B1B-958F-41C4-82A4-F5A142F61D74}"/>
              </a:ext>
            </a:extLst>
          </p:cNvPr>
          <p:cNvSpPr>
            <a:spLocks noGrp="1"/>
          </p:cNvSpPr>
          <p:nvPr>
            <p:ph type="title"/>
          </p:nvPr>
        </p:nvSpPr>
        <p:spPr>
          <a:xfrm>
            <a:off x="1297176" y="0"/>
            <a:ext cx="6561287" cy="800100"/>
          </a:xfrm>
        </p:spPr>
        <p:txBody>
          <a:bodyPr/>
          <a:lstStyle/>
          <a:p>
            <a:r>
              <a:rPr lang="en-GB" sz="2800" dirty="0">
                <a:solidFill>
                  <a:srgbClr val="0070C0"/>
                </a:solidFill>
              </a:rPr>
              <a:t>Behavioural Styles</a:t>
            </a:r>
          </a:p>
        </p:txBody>
      </p:sp>
    </p:spTree>
    <p:extLst>
      <p:ext uri="{BB962C8B-B14F-4D97-AF65-F5344CB8AC3E}">
        <p14:creationId xmlns:p14="http://schemas.microsoft.com/office/powerpoint/2010/main" val="215619312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76132"/>
                                        </p:tgtEl>
                                        <p:attrNameLst>
                                          <p:attrName>style.visibility</p:attrName>
                                        </p:attrNameLst>
                                      </p:cBhvr>
                                      <p:to>
                                        <p:strVal val="visible"/>
                                      </p:to>
                                    </p:set>
                                    <p:anim calcmode="lin" valueType="num">
                                      <p:cBhvr>
                                        <p:cTn id="7" dur="1000" fill="hold"/>
                                        <p:tgtEl>
                                          <p:spTgt spid="176132"/>
                                        </p:tgtEl>
                                        <p:attrNameLst>
                                          <p:attrName>ppt_w</p:attrName>
                                        </p:attrNameLst>
                                      </p:cBhvr>
                                      <p:tavLst>
                                        <p:tav tm="0">
                                          <p:val>
                                            <p:fltVal val="0"/>
                                          </p:val>
                                        </p:tav>
                                        <p:tav tm="100000">
                                          <p:val>
                                            <p:strVal val="#ppt_w"/>
                                          </p:val>
                                        </p:tav>
                                      </p:tavLst>
                                    </p:anim>
                                    <p:anim calcmode="lin" valueType="num">
                                      <p:cBhvr>
                                        <p:cTn id="8" dur="1000" fill="hold"/>
                                        <p:tgtEl>
                                          <p:spTgt spid="17613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5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756431-2774-4FEB-B37A-CFAD6357040A}"/>
              </a:ext>
            </a:extLst>
          </p:cNvPr>
          <p:cNvSpPr/>
          <p:nvPr/>
        </p:nvSpPr>
        <p:spPr>
          <a:xfrm>
            <a:off x="309489" y="5156201"/>
            <a:ext cx="6302326" cy="5783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FBCE1F7C-F9AD-475B-90E0-F146A45E201B}"/>
              </a:ext>
            </a:extLst>
          </p:cNvPr>
          <p:cNvSpPr>
            <a:spLocks noGrp="1"/>
          </p:cNvSpPr>
          <p:nvPr>
            <p:ph idx="1"/>
          </p:nvPr>
        </p:nvSpPr>
        <p:spPr/>
        <p:txBody>
          <a:bodyPr/>
          <a:lstStyle/>
          <a:p>
            <a:r>
              <a:rPr lang="en-US" dirty="0"/>
              <a:t>All four approaches are at our disposal.</a:t>
            </a:r>
          </a:p>
          <a:p>
            <a:r>
              <a:rPr lang="en-US" dirty="0"/>
              <a:t>We default to one style. </a:t>
            </a:r>
            <a:endParaRPr lang="en-GB" dirty="0"/>
          </a:p>
          <a:p>
            <a:r>
              <a:rPr lang="en-US" dirty="0"/>
              <a:t>Our predominant style can be described by:</a:t>
            </a:r>
          </a:p>
          <a:p>
            <a:pPr lvl="1"/>
            <a:r>
              <a:rPr lang="en-GB" dirty="0"/>
              <a:t>What I find interesting</a:t>
            </a:r>
          </a:p>
          <a:p>
            <a:pPr lvl="1"/>
            <a:r>
              <a:rPr lang="en-GB" dirty="0"/>
              <a:t>What I feel is important</a:t>
            </a:r>
          </a:p>
          <a:p>
            <a:pPr lvl="1"/>
            <a:r>
              <a:rPr lang="en-GB" dirty="0"/>
              <a:t>My usual behaviour under normal conditions</a:t>
            </a:r>
          </a:p>
          <a:p>
            <a:r>
              <a:rPr lang="en-GB" dirty="0"/>
              <a:t>Behaviour is not personality</a:t>
            </a:r>
          </a:p>
          <a:p>
            <a:r>
              <a:rPr lang="en-GB" dirty="0"/>
              <a:t>All styles have evil twins</a:t>
            </a:r>
          </a:p>
          <a:p>
            <a:r>
              <a:rPr lang="en-GB" dirty="0"/>
              <a:t>There is no best or worst style</a:t>
            </a:r>
          </a:p>
          <a:p>
            <a:endParaRPr lang="en-GB" dirty="0"/>
          </a:p>
        </p:txBody>
      </p:sp>
      <p:sp>
        <p:nvSpPr>
          <p:cNvPr id="7" name="Title 1">
            <a:extLst>
              <a:ext uri="{FF2B5EF4-FFF2-40B4-BE49-F238E27FC236}">
                <a16:creationId xmlns:a16="http://schemas.microsoft.com/office/drawing/2014/main" id="{27D56B1B-958F-41C4-82A4-F5A142F61D74}"/>
              </a:ext>
            </a:extLst>
          </p:cNvPr>
          <p:cNvSpPr>
            <a:spLocks noGrp="1"/>
          </p:cNvSpPr>
          <p:nvPr>
            <p:ph type="title"/>
          </p:nvPr>
        </p:nvSpPr>
        <p:spPr>
          <a:xfrm>
            <a:off x="1297176" y="0"/>
            <a:ext cx="6561287" cy="800100"/>
          </a:xfrm>
        </p:spPr>
        <p:txBody>
          <a:bodyPr/>
          <a:lstStyle/>
          <a:p>
            <a:r>
              <a:rPr lang="en-GB" sz="2800" dirty="0" smtClean="0">
                <a:solidFill>
                  <a:srgbClr val="0070C0"/>
                </a:solidFill>
              </a:rPr>
              <a:t>We possess all four styles</a:t>
            </a:r>
            <a:endParaRPr lang="en-GB" sz="2800" dirty="0">
              <a:solidFill>
                <a:srgbClr val="0070C0"/>
              </a:solidFill>
            </a:endParaRPr>
          </a:p>
        </p:txBody>
      </p:sp>
    </p:spTree>
    <p:extLst>
      <p:ext uri="{BB962C8B-B14F-4D97-AF65-F5344CB8AC3E}">
        <p14:creationId xmlns:p14="http://schemas.microsoft.com/office/powerpoint/2010/main" val="19558780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2" descr="https://traumarecoverydotnet.files.wordpress.com/2013/04/mental-health-surv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9538" y="1171575"/>
            <a:ext cx="3513137"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27D56B1B-958F-41C4-82A4-F5A142F61D74}"/>
              </a:ext>
            </a:extLst>
          </p:cNvPr>
          <p:cNvSpPr>
            <a:spLocks noGrp="1"/>
          </p:cNvSpPr>
          <p:nvPr>
            <p:ph type="title"/>
          </p:nvPr>
        </p:nvSpPr>
        <p:spPr>
          <a:xfrm>
            <a:off x="1297176" y="0"/>
            <a:ext cx="6561287" cy="800100"/>
          </a:xfrm>
        </p:spPr>
        <p:txBody>
          <a:bodyPr/>
          <a:lstStyle/>
          <a:p>
            <a:r>
              <a:rPr lang="en-GB" sz="2800" dirty="0" smtClean="0">
                <a:solidFill>
                  <a:srgbClr val="0070C0"/>
                </a:solidFill>
              </a:rPr>
              <a:t>Can you write your name?</a:t>
            </a:r>
            <a:endParaRPr lang="en-GB" sz="2800" dirty="0">
              <a:solidFill>
                <a:srgbClr val="0070C0"/>
              </a:solidFill>
            </a:endParaRPr>
          </a:p>
        </p:txBody>
      </p:sp>
    </p:spTree>
    <p:extLst>
      <p:ext uri="{BB962C8B-B14F-4D97-AF65-F5344CB8AC3E}">
        <p14:creationId xmlns:p14="http://schemas.microsoft.com/office/powerpoint/2010/main" val="337421550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a:extLst>
              <a:ext uri="{FF2B5EF4-FFF2-40B4-BE49-F238E27FC236}">
                <a16:creationId xmlns:a16="http://schemas.microsoft.com/office/drawing/2014/main" id="{2776273B-57E3-4ECE-A62C-5A58619E112F}"/>
              </a:ext>
            </a:extLst>
          </p:cNvPr>
          <p:cNvSpPr>
            <a:spLocks noChangeArrowheads="1"/>
          </p:cNvSpPr>
          <p:nvPr/>
        </p:nvSpPr>
        <p:spPr bwMode="auto">
          <a:xfrm>
            <a:off x="76200" y="6524625"/>
            <a:ext cx="3566683" cy="335989"/>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kumimoji="1" lang="en-GB" altLang="en-US" sz="1600" i="1" dirty="0">
                <a:solidFill>
                  <a:schemeClr val="bg1"/>
                </a:solidFill>
                <a:latin typeface="Comic Sans MS" panose="030F0702030302020204" pitchFamily="66" charset="0"/>
              </a:rPr>
              <a:t>Reference to Merrill &amp; Reid (1999)</a:t>
            </a:r>
          </a:p>
        </p:txBody>
      </p:sp>
      <p:grpSp>
        <p:nvGrpSpPr>
          <p:cNvPr id="2" name="Group 1">
            <a:extLst>
              <a:ext uri="{FF2B5EF4-FFF2-40B4-BE49-F238E27FC236}">
                <a16:creationId xmlns:a16="http://schemas.microsoft.com/office/drawing/2014/main" id="{502F42FC-A3F9-4599-8368-A8B7E6026A43}"/>
              </a:ext>
            </a:extLst>
          </p:cNvPr>
          <p:cNvGrpSpPr/>
          <p:nvPr/>
        </p:nvGrpSpPr>
        <p:grpSpPr>
          <a:xfrm>
            <a:off x="209550" y="742951"/>
            <a:ext cx="8750300" cy="5834065"/>
            <a:chOff x="209550" y="742951"/>
            <a:chExt cx="8750300" cy="5834065"/>
          </a:xfrm>
        </p:grpSpPr>
        <p:grpSp>
          <p:nvGrpSpPr>
            <p:cNvPr id="176132" name="Group 4">
              <a:extLst>
                <a:ext uri="{FF2B5EF4-FFF2-40B4-BE49-F238E27FC236}">
                  <a16:creationId xmlns:a16="http://schemas.microsoft.com/office/drawing/2014/main" id="{1ABF9210-4FD3-46B2-A1F2-609F1498D4EE}"/>
                </a:ext>
              </a:extLst>
            </p:cNvPr>
            <p:cNvGrpSpPr>
              <a:grpSpLocks/>
            </p:cNvGrpSpPr>
            <p:nvPr/>
          </p:nvGrpSpPr>
          <p:grpSpPr bwMode="auto">
            <a:xfrm>
              <a:off x="309687" y="825341"/>
              <a:ext cx="8549500" cy="5415686"/>
              <a:chOff x="800" y="625"/>
              <a:chExt cx="3562" cy="2993"/>
            </a:xfrm>
          </p:grpSpPr>
          <p:sp>
            <p:nvSpPr>
              <p:cNvPr id="176133" name="Line 5">
                <a:extLst>
                  <a:ext uri="{FF2B5EF4-FFF2-40B4-BE49-F238E27FC236}">
                    <a16:creationId xmlns:a16="http://schemas.microsoft.com/office/drawing/2014/main" id="{50647D52-2BFA-4B70-A229-71B30B063599}"/>
                  </a:ext>
                </a:extLst>
              </p:cNvPr>
              <p:cNvSpPr>
                <a:spLocks noChangeShapeType="1"/>
              </p:cNvSpPr>
              <p:nvPr/>
            </p:nvSpPr>
            <p:spPr bwMode="auto">
              <a:xfrm>
                <a:off x="2581" y="625"/>
                <a:ext cx="0" cy="2993"/>
              </a:xfrm>
              <a:prstGeom prst="line">
                <a:avLst/>
              </a:prstGeom>
              <a:noFill/>
              <a:ln w="1270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GB" dirty="0"/>
              </a:p>
            </p:txBody>
          </p:sp>
          <p:sp>
            <p:nvSpPr>
              <p:cNvPr id="176134" name="Line 6">
                <a:extLst>
                  <a:ext uri="{FF2B5EF4-FFF2-40B4-BE49-F238E27FC236}">
                    <a16:creationId xmlns:a16="http://schemas.microsoft.com/office/drawing/2014/main" id="{AA8DF5D1-6FE8-4A17-B52C-1A48F0DCF6DC}"/>
                  </a:ext>
                </a:extLst>
              </p:cNvPr>
              <p:cNvSpPr>
                <a:spLocks noChangeShapeType="1"/>
              </p:cNvSpPr>
              <p:nvPr/>
            </p:nvSpPr>
            <p:spPr bwMode="auto">
              <a:xfrm rot="5400000">
                <a:off x="2569" y="324"/>
                <a:ext cx="24" cy="3562"/>
              </a:xfrm>
              <a:prstGeom prst="line">
                <a:avLst/>
              </a:prstGeom>
              <a:noFill/>
              <a:ln w="1270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GB" dirty="0"/>
              </a:p>
            </p:txBody>
          </p:sp>
        </p:grpSp>
        <p:sp>
          <p:nvSpPr>
            <p:cNvPr id="176135" name="Rectangle 7">
              <a:extLst>
                <a:ext uri="{FF2B5EF4-FFF2-40B4-BE49-F238E27FC236}">
                  <a16:creationId xmlns:a16="http://schemas.microsoft.com/office/drawing/2014/main" id="{F8C7AE8B-DCC6-49DE-A6FA-4525F10BBF28}"/>
                </a:ext>
              </a:extLst>
            </p:cNvPr>
            <p:cNvSpPr>
              <a:spLocks noChangeArrowheads="1"/>
            </p:cNvSpPr>
            <p:nvPr/>
          </p:nvSpPr>
          <p:spPr bwMode="auto">
            <a:xfrm>
              <a:off x="624643" y="1683412"/>
              <a:ext cx="3384550" cy="1439862"/>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sz="4800" dirty="0"/>
                <a:t>Amiable</a:t>
              </a:r>
            </a:p>
          </p:txBody>
        </p:sp>
        <p:sp>
          <p:nvSpPr>
            <p:cNvPr id="176136" name="Rectangle 8">
              <a:extLst>
                <a:ext uri="{FF2B5EF4-FFF2-40B4-BE49-F238E27FC236}">
                  <a16:creationId xmlns:a16="http://schemas.microsoft.com/office/drawing/2014/main" id="{8011774A-091D-4E78-8A7E-7BB67CCCB12E}"/>
                </a:ext>
              </a:extLst>
            </p:cNvPr>
            <p:cNvSpPr>
              <a:spLocks noChangeArrowheads="1"/>
            </p:cNvSpPr>
            <p:nvPr/>
          </p:nvSpPr>
          <p:spPr bwMode="auto">
            <a:xfrm>
              <a:off x="5269720" y="1615450"/>
              <a:ext cx="3384550" cy="1293813"/>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sz="4800" dirty="0"/>
                <a:t>Expressive</a:t>
              </a:r>
            </a:p>
          </p:txBody>
        </p:sp>
        <p:sp>
          <p:nvSpPr>
            <p:cNvPr id="176137" name="Rectangle 9">
              <a:extLst>
                <a:ext uri="{FF2B5EF4-FFF2-40B4-BE49-F238E27FC236}">
                  <a16:creationId xmlns:a16="http://schemas.microsoft.com/office/drawing/2014/main" id="{2260E669-5DF1-417F-8317-D444384800A4}"/>
                </a:ext>
              </a:extLst>
            </p:cNvPr>
            <p:cNvSpPr>
              <a:spLocks noChangeArrowheads="1"/>
            </p:cNvSpPr>
            <p:nvPr/>
          </p:nvSpPr>
          <p:spPr bwMode="auto">
            <a:xfrm>
              <a:off x="397299" y="4470400"/>
              <a:ext cx="3384550" cy="1368425"/>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sz="4800" dirty="0"/>
                <a:t>Analyst</a:t>
              </a:r>
            </a:p>
          </p:txBody>
        </p:sp>
        <p:sp>
          <p:nvSpPr>
            <p:cNvPr id="176138" name="Rectangle 10">
              <a:extLst>
                <a:ext uri="{FF2B5EF4-FFF2-40B4-BE49-F238E27FC236}">
                  <a16:creationId xmlns:a16="http://schemas.microsoft.com/office/drawing/2014/main" id="{1ADD5331-6551-4CFE-828D-F57F617DC9E7}"/>
                </a:ext>
              </a:extLst>
            </p:cNvPr>
            <p:cNvSpPr>
              <a:spLocks noChangeArrowheads="1"/>
            </p:cNvSpPr>
            <p:nvPr/>
          </p:nvSpPr>
          <p:spPr bwMode="auto">
            <a:xfrm>
              <a:off x="5106610" y="4446626"/>
              <a:ext cx="3384550" cy="1295400"/>
            </a:xfrm>
            <a:prstGeom prst="rect">
              <a:avLst/>
            </a:prstGeom>
            <a:noFill/>
            <a:ln>
              <a:noFill/>
            </a:ln>
            <a:effectLst/>
            <a:extLst>
              <a:ext uri="{909E8E84-426E-40DD-AFC4-6F175D3DCCD1}">
                <a14:hiddenFill xmlns:a14="http://schemas.microsoft.com/office/drawing/2010/main">
                  <a:solidFill>
                    <a:srgbClr val="FFFFFF">
                      <a:alpha val="57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SzPct val="75000"/>
                <a:buBlip>
                  <a:blip r:embed="rId3"/>
                </a:buBlip>
                <a:defRPr sz="3600">
                  <a:solidFill>
                    <a:schemeClr val="tx1"/>
                  </a:solidFill>
                  <a:latin typeface="Trebuchet MS" panose="020B0603020202020204" pitchFamily="34" charset="0"/>
                </a:defRPr>
              </a:lvl1pPr>
              <a:lvl2pPr marL="742950" indent="-285750" algn="l">
                <a:spcBef>
                  <a:spcPct val="20000"/>
                </a:spcBef>
                <a:buSzPct val="55000"/>
                <a:buBlip>
                  <a:blip r:embed="rId4"/>
                </a:buBlip>
                <a:defRPr sz="3200">
                  <a:solidFill>
                    <a:schemeClr val="tx1"/>
                  </a:solidFill>
                  <a:latin typeface="Arial" panose="020B0604020202020204" pitchFamily="34" charset="0"/>
                </a:defRPr>
              </a:lvl2pPr>
              <a:lvl3pPr marL="1143000" indent="-228600" algn="l">
                <a:spcBef>
                  <a:spcPct val="20000"/>
                </a:spcBef>
                <a:buClr>
                  <a:schemeClr val="tx1"/>
                </a:buClr>
                <a:buFont typeface="Wingdings" panose="05000000000000000000" pitchFamily="2" charset="2"/>
                <a:buChar char="§"/>
                <a:defRPr sz="2800">
                  <a:solidFill>
                    <a:schemeClr val="tx1"/>
                  </a:solidFill>
                  <a:latin typeface="Trebuchet MS" panose="020B0603020202020204" pitchFamily="34" charset="0"/>
                </a:defRPr>
              </a:lvl3pPr>
              <a:lvl4pPr marL="16002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lgn="l">
                <a:spcBef>
                  <a:spcPct val="20000"/>
                </a:spcBef>
                <a:buClr>
                  <a:schemeClr val="tx1"/>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fontAlgn="base">
                <a:spcBef>
                  <a:spcPct val="20000"/>
                </a:spcBef>
                <a:spcAft>
                  <a:spcPct val="0"/>
                </a:spcAft>
                <a:buClr>
                  <a:schemeClr val="tx1"/>
                </a:buClr>
                <a:buFont typeface="Wingdings" panose="05000000000000000000" pitchFamily="2" charset="2"/>
                <a:buChar char="§"/>
                <a:defRPr sz="2000">
                  <a:solidFill>
                    <a:schemeClr val="tx1"/>
                  </a:solidFill>
                  <a:latin typeface="Trebuchet MS" panose="020B0603020202020204" pitchFamily="34" charset="0"/>
                </a:defRPr>
              </a:lvl9pPr>
            </a:lstStyle>
            <a:p>
              <a:pPr algn="ctr">
                <a:spcBef>
                  <a:spcPct val="5000"/>
                </a:spcBef>
                <a:buFontTx/>
                <a:buNone/>
              </a:pPr>
              <a:r>
                <a:rPr lang="en-GB" altLang="en-US" sz="4800" dirty="0"/>
                <a:t>Driver</a:t>
              </a:r>
            </a:p>
          </p:txBody>
        </p:sp>
        <p:grpSp>
          <p:nvGrpSpPr>
            <p:cNvPr id="176146" name="Group 18">
              <a:extLst>
                <a:ext uri="{FF2B5EF4-FFF2-40B4-BE49-F238E27FC236}">
                  <a16:creationId xmlns:a16="http://schemas.microsoft.com/office/drawing/2014/main" id="{22B19FAF-7231-4C0C-9D3B-895C3C921FA0}"/>
                </a:ext>
              </a:extLst>
            </p:cNvPr>
            <p:cNvGrpSpPr>
              <a:grpSpLocks/>
            </p:cNvGrpSpPr>
            <p:nvPr/>
          </p:nvGrpSpPr>
          <p:grpSpPr bwMode="auto">
            <a:xfrm>
              <a:off x="209550" y="742951"/>
              <a:ext cx="8750300" cy="5834065"/>
              <a:chOff x="132" y="468"/>
              <a:chExt cx="5512" cy="3675"/>
            </a:xfrm>
          </p:grpSpPr>
          <p:sp>
            <p:nvSpPr>
              <p:cNvPr id="176140" name="Text Box 12">
                <a:extLst>
                  <a:ext uri="{FF2B5EF4-FFF2-40B4-BE49-F238E27FC236}">
                    <a16:creationId xmlns:a16="http://schemas.microsoft.com/office/drawing/2014/main" id="{B8C8BB3A-61C6-446D-8CC6-FFC99536C538}"/>
                  </a:ext>
                </a:extLst>
              </p:cNvPr>
              <p:cNvSpPr txBox="1">
                <a:spLocks noChangeArrowheads="1"/>
              </p:cNvSpPr>
              <p:nvPr/>
            </p:nvSpPr>
            <p:spPr bwMode="auto">
              <a:xfrm>
                <a:off x="132" y="2096"/>
                <a:ext cx="1205" cy="288"/>
              </a:xfrm>
              <a:prstGeom prst="rect">
                <a:avLst/>
              </a:prstGeom>
              <a:solidFill>
                <a:srgbClr val="3366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altLang="en-US" sz="2400" b="1" dirty="0">
                    <a:solidFill>
                      <a:schemeClr val="bg1"/>
                    </a:solidFill>
                    <a:latin typeface="Lucida Sans" panose="020B0602030504020204" pitchFamily="34" charset="0"/>
                  </a:rPr>
                  <a:t>Easy Going</a:t>
                </a:r>
              </a:p>
            </p:txBody>
          </p:sp>
          <p:sp>
            <p:nvSpPr>
              <p:cNvPr id="176142" name="Text Box 14">
                <a:extLst>
                  <a:ext uri="{FF2B5EF4-FFF2-40B4-BE49-F238E27FC236}">
                    <a16:creationId xmlns:a16="http://schemas.microsoft.com/office/drawing/2014/main" id="{5F890FF4-9068-4071-9992-2CEA7BD12BB7}"/>
                  </a:ext>
                </a:extLst>
              </p:cNvPr>
              <p:cNvSpPr txBox="1">
                <a:spLocks noChangeArrowheads="1"/>
              </p:cNvSpPr>
              <p:nvPr/>
            </p:nvSpPr>
            <p:spPr bwMode="auto">
              <a:xfrm>
                <a:off x="4564" y="2089"/>
                <a:ext cx="1080" cy="288"/>
              </a:xfrm>
              <a:prstGeom prst="rect">
                <a:avLst/>
              </a:prstGeom>
              <a:solidFill>
                <a:srgbClr val="FF00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altLang="en-US" sz="2400" b="1" dirty="0">
                    <a:solidFill>
                      <a:schemeClr val="bg1"/>
                    </a:solidFill>
                    <a:latin typeface="Lucida Sans" panose="020B0602030504020204" pitchFamily="34" charset="0"/>
                  </a:rPr>
                  <a:t>Dominant</a:t>
                </a:r>
              </a:p>
            </p:txBody>
          </p:sp>
          <p:sp>
            <p:nvSpPr>
              <p:cNvPr id="176144" name="Text Box 16">
                <a:extLst>
                  <a:ext uri="{FF2B5EF4-FFF2-40B4-BE49-F238E27FC236}">
                    <a16:creationId xmlns:a16="http://schemas.microsoft.com/office/drawing/2014/main" id="{8D498234-7F5F-438C-B269-7DD24F16A086}"/>
                  </a:ext>
                </a:extLst>
              </p:cNvPr>
              <p:cNvSpPr txBox="1">
                <a:spLocks noChangeArrowheads="1"/>
              </p:cNvSpPr>
              <p:nvPr/>
            </p:nvSpPr>
            <p:spPr bwMode="auto">
              <a:xfrm>
                <a:off x="2194" y="468"/>
                <a:ext cx="1388" cy="288"/>
              </a:xfrm>
              <a:prstGeom prst="rect">
                <a:avLst/>
              </a:prstGeom>
              <a:solidFill>
                <a:srgbClr val="33CC33"/>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altLang="en-US" sz="2400" b="1" dirty="0">
                    <a:solidFill>
                      <a:schemeClr val="bg1"/>
                    </a:solidFill>
                    <a:latin typeface="Lucida Sans" panose="020B0602030504020204" pitchFamily="34" charset="0"/>
                  </a:rPr>
                  <a:t>Spontaneous</a:t>
                </a:r>
              </a:p>
            </p:txBody>
          </p:sp>
          <p:sp>
            <p:nvSpPr>
              <p:cNvPr id="176145" name="Text Box 17">
                <a:extLst>
                  <a:ext uri="{FF2B5EF4-FFF2-40B4-BE49-F238E27FC236}">
                    <a16:creationId xmlns:a16="http://schemas.microsoft.com/office/drawing/2014/main" id="{ED472A09-9755-40E3-9C37-6C5BA5C92CC9}"/>
                  </a:ext>
                </a:extLst>
              </p:cNvPr>
              <p:cNvSpPr txBox="1">
                <a:spLocks noChangeArrowheads="1"/>
              </p:cNvSpPr>
              <p:nvPr/>
            </p:nvSpPr>
            <p:spPr bwMode="auto">
              <a:xfrm>
                <a:off x="2295" y="3618"/>
                <a:ext cx="1185" cy="525"/>
              </a:xfrm>
              <a:prstGeom prst="rect">
                <a:avLst/>
              </a:prstGeom>
              <a:solidFill>
                <a:srgbClr val="FF9933"/>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r>
                  <a:rPr lang="en-GB" altLang="en-US" sz="2400" b="1" dirty="0">
                    <a:solidFill>
                      <a:schemeClr val="bg1"/>
                    </a:solidFill>
                    <a:latin typeface="Lucida Sans" panose="020B0602030504020204" pitchFamily="34" charset="0"/>
                  </a:rPr>
                  <a:t>Self-controlled</a:t>
                </a:r>
              </a:p>
            </p:txBody>
          </p:sp>
        </p:grpSp>
      </p:grpSp>
      <p:sp>
        <p:nvSpPr>
          <p:cNvPr id="5" name="Freeform: Shape 4">
            <a:extLst>
              <a:ext uri="{FF2B5EF4-FFF2-40B4-BE49-F238E27FC236}">
                <a16:creationId xmlns:a16="http://schemas.microsoft.com/office/drawing/2014/main" id="{C5B6DABA-271B-46D4-9384-DA7F89E4E031}"/>
              </a:ext>
            </a:extLst>
          </p:cNvPr>
          <p:cNvSpPr/>
          <p:nvPr/>
        </p:nvSpPr>
        <p:spPr>
          <a:xfrm>
            <a:off x="779489" y="4319160"/>
            <a:ext cx="2483727" cy="1259174"/>
          </a:xfrm>
          <a:custGeom>
            <a:avLst/>
            <a:gdLst>
              <a:gd name="connsiteX0" fmla="*/ 794478 w 2188563"/>
              <a:gd name="connsiteY0" fmla="*/ 0 h 1259174"/>
              <a:gd name="connsiteX1" fmla="*/ 794478 w 2188563"/>
              <a:gd name="connsiteY1" fmla="*/ 0 h 1259174"/>
              <a:gd name="connsiteX2" fmla="*/ 1349114 w 2188563"/>
              <a:gd name="connsiteY2" fmla="*/ 29981 h 1259174"/>
              <a:gd name="connsiteX3" fmla="*/ 1469036 w 2188563"/>
              <a:gd name="connsiteY3" fmla="*/ 59961 h 1259174"/>
              <a:gd name="connsiteX4" fmla="*/ 1543986 w 2188563"/>
              <a:gd name="connsiteY4" fmla="*/ 74951 h 1259174"/>
              <a:gd name="connsiteX5" fmla="*/ 1573967 w 2188563"/>
              <a:gd name="connsiteY5" fmla="*/ 104932 h 1259174"/>
              <a:gd name="connsiteX6" fmla="*/ 1663908 w 2188563"/>
              <a:gd name="connsiteY6" fmla="*/ 134912 h 1259174"/>
              <a:gd name="connsiteX7" fmla="*/ 1708878 w 2188563"/>
              <a:gd name="connsiteY7" fmla="*/ 164892 h 1259174"/>
              <a:gd name="connsiteX8" fmla="*/ 1783829 w 2188563"/>
              <a:gd name="connsiteY8" fmla="*/ 224853 h 1259174"/>
              <a:gd name="connsiteX9" fmla="*/ 1843790 w 2188563"/>
              <a:gd name="connsiteY9" fmla="*/ 239843 h 1259174"/>
              <a:gd name="connsiteX10" fmla="*/ 1933731 w 2188563"/>
              <a:gd name="connsiteY10" fmla="*/ 284814 h 1259174"/>
              <a:gd name="connsiteX11" fmla="*/ 2038662 w 2188563"/>
              <a:gd name="connsiteY11" fmla="*/ 374755 h 1259174"/>
              <a:gd name="connsiteX12" fmla="*/ 2083632 w 2188563"/>
              <a:gd name="connsiteY12" fmla="*/ 419725 h 1259174"/>
              <a:gd name="connsiteX13" fmla="*/ 2113613 w 2188563"/>
              <a:gd name="connsiteY13" fmla="*/ 449705 h 1259174"/>
              <a:gd name="connsiteX14" fmla="*/ 2128603 w 2188563"/>
              <a:gd name="connsiteY14" fmla="*/ 494676 h 1259174"/>
              <a:gd name="connsiteX15" fmla="*/ 2158583 w 2188563"/>
              <a:gd name="connsiteY15" fmla="*/ 539646 h 1259174"/>
              <a:gd name="connsiteX16" fmla="*/ 2173573 w 2188563"/>
              <a:gd name="connsiteY16" fmla="*/ 614597 h 1259174"/>
              <a:gd name="connsiteX17" fmla="*/ 2188563 w 2188563"/>
              <a:gd name="connsiteY17" fmla="*/ 674558 h 1259174"/>
              <a:gd name="connsiteX18" fmla="*/ 2173573 w 2188563"/>
              <a:gd name="connsiteY18" fmla="*/ 959371 h 1259174"/>
              <a:gd name="connsiteX19" fmla="*/ 2113613 w 2188563"/>
              <a:gd name="connsiteY19" fmla="*/ 1049312 h 1259174"/>
              <a:gd name="connsiteX20" fmla="*/ 2008682 w 2188563"/>
              <a:gd name="connsiteY20" fmla="*/ 1139253 h 1259174"/>
              <a:gd name="connsiteX21" fmla="*/ 1918741 w 2188563"/>
              <a:gd name="connsiteY21" fmla="*/ 1169233 h 1259174"/>
              <a:gd name="connsiteX22" fmla="*/ 1708878 w 2188563"/>
              <a:gd name="connsiteY22" fmla="*/ 1199214 h 1259174"/>
              <a:gd name="connsiteX23" fmla="*/ 1618937 w 2188563"/>
              <a:gd name="connsiteY23" fmla="*/ 1229194 h 1259174"/>
              <a:gd name="connsiteX24" fmla="*/ 1499016 w 2188563"/>
              <a:gd name="connsiteY24" fmla="*/ 1259174 h 1259174"/>
              <a:gd name="connsiteX25" fmla="*/ 524655 w 2188563"/>
              <a:gd name="connsiteY25" fmla="*/ 1229194 h 1259174"/>
              <a:gd name="connsiteX26" fmla="*/ 434714 w 2188563"/>
              <a:gd name="connsiteY26" fmla="*/ 1214204 h 1259174"/>
              <a:gd name="connsiteX27" fmla="*/ 314793 w 2188563"/>
              <a:gd name="connsiteY27" fmla="*/ 1124263 h 1259174"/>
              <a:gd name="connsiteX28" fmla="*/ 179882 w 2188563"/>
              <a:gd name="connsiteY28" fmla="*/ 1049312 h 1259174"/>
              <a:gd name="connsiteX29" fmla="*/ 89941 w 2188563"/>
              <a:gd name="connsiteY29" fmla="*/ 944381 h 1259174"/>
              <a:gd name="connsiteX30" fmla="*/ 59960 w 2188563"/>
              <a:gd name="connsiteY30" fmla="*/ 914400 h 1259174"/>
              <a:gd name="connsiteX31" fmla="*/ 29980 w 2188563"/>
              <a:gd name="connsiteY31" fmla="*/ 854440 h 1259174"/>
              <a:gd name="connsiteX32" fmla="*/ 14990 w 2188563"/>
              <a:gd name="connsiteY32" fmla="*/ 794479 h 1259174"/>
              <a:gd name="connsiteX33" fmla="*/ 0 w 2188563"/>
              <a:gd name="connsiteY33" fmla="*/ 749509 h 1259174"/>
              <a:gd name="connsiteX34" fmla="*/ 14990 w 2188563"/>
              <a:gd name="connsiteY34" fmla="*/ 389745 h 1259174"/>
              <a:gd name="connsiteX35" fmla="*/ 134911 w 2188563"/>
              <a:gd name="connsiteY35" fmla="*/ 239843 h 1259174"/>
              <a:gd name="connsiteX36" fmla="*/ 179882 w 2188563"/>
              <a:gd name="connsiteY36" fmla="*/ 209863 h 1259174"/>
              <a:gd name="connsiteX37" fmla="*/ 269822 w 2188563"/>
              <a:gd name="connsiteY37" fmla="*/ 179882 h 1259174"/>
              <a:gd name="connsiteX38" fmla="*/ 569626 w 2188563"/>
              <a:gd name="connsiteY38" fmla="*/ 134912 h 1259174"/>
              <a:gd name="connsiteX39" fmla="*/ 659567 w 2188563"/>
              <a:gd name="connsiteY39" fmla="*/ 104932 h 1259174"/>
              <a:gd name="connsiteX40" fmla="*/ 704537 w 2188563"/>
              <a:gd name="connsiteY40" fmla="*/ 89941 h 1259174"/>
              <a:gd name="connsiteX41" fmla="*/ 749508 w 2188563"/>
              <a:gd name="connsiteY41" fmla="*/ 59961 h 1259174"/>
              <a:gd name="connsiteX42" fmla="*/ 839449 w 2188563"/>
              <a:gd name="connsiteY42" fmla="*/ 29981 h 1259174"/>
              <a:gd name="connsiteX43" fmla="*/ 839449 w 2188563"/>
              <a:gd name="connsiteY43" fmla="*/ 29981 h 125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188563" h="1259174">
                <a:moveTo>
                  <a:pt x="794478" y="0"/>
                </a:moveTo>
                <a:lnTo>
                  <a:pt x="794478" y="0"/>
                </a:lnTo>
                <a:lnTo>
                  <a:pt x="1349114" y="29981"/>
                </a:lnTo>
                <a:cubicBezTo>
                  <a:pt x="1426464" y="35506"/>
                  <a:pt x="1408015" y="44706"/>
                  <a:pt x="1469036" y="59961"/>
                </a:cubicBezTo>
                <a:cubicBezTo>
                  <a:pt x="1493753" y="66140"/>
                  <a:pt x="1519003" y="69954"/>
                  <a:pt x="1543986" y="74951"/>
                </a:cubicBezTo>
                <a:cubicBezTo>
                  <a:pt x="1553980" y="84945"/>
                  <a:pt x="1561326" y="98611"/>
                  <a:pt x="1573967" y="104932"/>
                </a:cubicBezTo>
                <a:cubicBezTo>
                  <a:pt x="1602233" y="119065"/>
                  <a:pt x="1663908" y="134912"/>
                  <a:pt x="1663908" y="134912"/>
                </a:cubicBezTo>
                <a:cubicBezTo>
                  <a:pt x="1678898" y="144905"/>
                  <a:pt x="1694810" y="153638"/>
                  <a:pt x="1708878" y="164892"/>
                </a:cubicBezTo>
                <a:cubicBezTo>
                  <a:pt x="1746072" y="194648"/>
                  <a:pt x="1734143" y="203559"/>
                  <a:pt x="1783829" y="224853"/>
                </a:cubicBezTo>
                <a:cubicBezTo>
                  <a:pt x="1802765" y="232969"/>
                  <a:pt x="1823803" y="234846"/>
                  <a:pt x="1843790" y="239843"/>
                </a:cubicBezTo>
                <a:cubicBezTo>
                  <a:pt x="1972666" y="325760"/>
                  <a:pt x="1809608" y="222752"/>
                  <a:pt x="1933731" y="284814"/>
                </a:cubicBezTo>
                <a:cubicBezTo>
                  <a:pt x="1979391" y="307644"/>
                  <a:pt x="2001780" y="337873"/>
                  <a:pt x="2038662" y="374755"/>
                </a:cubicBezTo>
                <a:lnTo>
                  <a:pt x="2083632" y="419725"/>
                </a:lnTo>
                <a:lnTo>
                  <a:pt x="2113613" y="449705"/>
                </a:lnTo>
                <a:cubicBezTo>
                  <a:pt x="2118610" y="464695"/>
                  <a:pt x="2121537" y="480543"/>
                  <a:pt x="2128603" y="494676"/>
                </a:cubicBezTo>
                <a:cubicBezTo>
                  <a:pt x="2136660" y="510790"/>
                  <a:pt x="2152257" y="522777"/>
                  <a:pt x="2158583" y="539646"/>
                </a:cubicBezTo>
                <a:cubicBezTo>
                  <a:pt x="2167529" y="563502"/>
                  <a:pt x="2168046" y="589725"/>
                  <a:pt x="2173573" y="614597"/>
                </a:cubicBezTo>
                <a:cubicBezTo>
                  <a:pt x="2178042" y="634709"/>
                  <a:pt x="2183566" y="654571"/>
                  <a:pt x="2188563" y="674558"/>
                </a:cubicBezTo>
                <a:cubicBezTo>
                  <a:pt x="2183566" y="769496"/>
                  <a:pt x="2192217" y="866148"/>
                  <a:pt x="2173573" y="959371"/>
                </a:cubicBezTo>
                <a:cubicBezTo>
                  <a:pt x="2166507" y="994703"/>
                  <a:pt x="2139091" y="1023834"/>
                  <a:pt x="2113613" y="1049312"/>
                </a:cubicBezTo>
                <a:cubicBezTo>
                  <a:pt x="2083896" y="1079029"/>
                  <a:pt x="2049775" y="1120990"/>
                  <a:pt x="2008682" y="1139253"/>
                </a:cubicBezTo>
                <a:cubicBezTo>
                  <a:pt x="1979804" y="1152088"/>
                  <a:pt x="1949642" y="1162612"/>
                  <a:pt x="1918741" y="1169233"/>
                </a:cubicBezTo>
                <a:cubicBezTo>
                  <a:pt x="1794477" y="1195861"/>
                  <a:pt x="1819078" y="1171664"/>
                  <a:pt x="1708878" y="1199214"/>
                </a:cubicBezTo>
                <a:cubicBezTo>
                  <a:pt x="1678220" y="1206879"/>
                  <a:pt x="1649323" y="1220512"/>
                  <a:pt x="1618937" y="1229194"/>
                </a:cubicBezTo>
                <a:cubicBezTo>
                  <a:pt x="1579318" y="1240513"/>
                  <a:pt x="1538990" y="1249181"/>
                  <a:pt x="1499016" y="1259174"/>
                </a:cubicBezTo>
                <a:lnTo>
                  <a:pt x="524655" y="1229194"/>
                </a:lnTo>
                <a:cubicBezTo>
                  <a:pt x="494288" y="1227911"/>
                  <a:pt x="461899" y="1227797"/>
                  <a:pt x="434714" y="1214204"/>
                </a:cubicBezTo>
                <a:cubicBezTo>
                  <a:pt x="390022" y="1191858"/>
                  <a:pt x="356368" y="1151980"/>
                  <a:pt x="314793" y="1124263"/>
                </a:cubicBezTo>
                <a:cubicBezTo>
                  <a:pt x="211705" y="1055537"/>
                  <a:pt x="259035" y="1075696"/>
                  <a:pt x="179882" y="1049312"/>
                </a:cubicBezTo>
                <a:cubicBezTo>
                  <a:pt x="35542" y="904972"/>
                  <a:pt x="181261" y="1058530"/>
                  <a:pt x="89941" y="944381"/>
                </a:cubicBezTo>
                <a:cubicBezTo>
                  <a:pt x="81112" y="933345"/>
                  <a:pt x="67800" y="926159"/>
                  <a:pt x="59960" y="914400"/>
                </a:cubicBezTo>
                <a:cubicBezTo>
                  <a:pt x="47565" y="895807"/>
                  <a:pt x="39973" y="874427"/>
                  <a:pt x="29980" y="854440"/>
                </a:cubicBezTo>
                <a:cubicBezTo>
                  <a:pt x="24983" y="834453"/>
                  <a:pt x="20650" y="814288"/>
                  <a:pt x="14990" y="794479"/>
                </a:cubicBezTo>
                <a:cubicBezTo>
                  <a:pt x="10649" y="779286"/>
                  <a:pt x="0" y="765310"/>
                  <a:pt x="0" y="749509"/>
                </a:cubicBezTo>
                <a:cubicBezTo>
                  <a:pt x="0" y="629484"/>
                  <a:pt x="3047" y="509175"/>
                  <a:pt x="14990" y="389745"/>
                </a:cubicBezTo>
                <a:cubicBezTo>
                  <a:pt x="25334" y="286309"/>
                  <a:pt x="54056" y="293746"/>
                  <a:pt x="134911" y="239843"/>
                </a:cubicBezTo>
                <a:cubicBezTo>
                  <a:pt x="149901" y="229850"/>
                  <a:pt x="162791" y="215560"/>
                  <a:pt x="179882" y="209863"/>
                </a:cubicBezTo>
                <a:cubicBezTo>
                  <a:pt x="209862" y="199869"/>
                  <a:pt x="238538" y="184351"/>
                  <a:pt x="269822" y="179882"/>
                </a:cubicBezTo>
                <a:cubicBezTo>
                  <a:pt x="509773" y="145604"/>
                  <a:pt x="409982" y="161519"/>
                  <a:pt x="569626" y="134912"/>
                </a:cubicBezTo>
                <a:lnTo>
                  <a:pt x="659567" y="104932"/>
                </a:lnTo>
                <a:cubicBezTo>
                  <a:pt x="674557" y="99935"/>
                  <a:pt x="691390" y="98706"/>
                  <a:pt x="704537" y="89941"/>
                </a:cubicBezTo>
                <a:cubicBezTo>
                  <a:pt x="719527" y="79948"/>
                  <a:pt x="733045" y="67278"/>
                  <a:pt x="749508" y="59961"/>
                </a:cubicBezTo>
                <a:cubicBezTo>
                  <a:pt x="778386" y="47126"/>
                  <a:pt x="839449" y="29981"/>
                  <a:pt x="839449" y="29981"/>
                </a:cubicBezTo>
                <a:lnTo>
                  <a:pt x="839449" y="29981"/>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itle 1">
            <a:extLst>
              <a:ext uri="{FF2B5EF4-FFF2-40B4-BE49-F238E27FC236}">
                <a16:creationId xmlns:a16="http://schemas.microsoft.com/office/drawing/2014/main" id="{27D56B1B-958F-41C4-82A4-F5A142F61D74}"/>
              </a:ext>
            </a:extLst>
          </p:cNvPr>
          <p:cNvSpPr>
            <a:spLocks noGrp="1"/>
          </p:cNvSpPr>
          <p:nvPr>
            <p:ph type="title"/>
          </p:nvPr>
        </p:nvSpPr>
        <p:spPr>
          <a:xfrm>
            <a:off x="1297176" y="0"/>
            <a:ext cx="6561287" cy="800100"/>
          </a:xfrm>
        </p:spPr>
        <p:txBody>
          <a:bodyPr/>
          <a:lstStyle/>
          <a:p>
            <a:r>
              <a:rPr lang="en-GB" sz="2800" dirty="0">
                <a:solidFill>
                  <a:srgbClr val="0070C0"/>
                </a:solidFill>
              </a:rPr>
              <a:t>Behavioural Styles</a:t>
            </a:r>
          </a:p>
        </p:txBody>
      </p:sp>
    </p:spTree>
    <p:extLst>
      <p:ext uri="{BB962C8B-B14F-4D97-AF65-F5344CB8AC3E}">
        <p14:creationId xmlns:p14="http://schemas.microsoft.com/office/powerpoint/2010/main" val="3369295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stack.imgur.com/JMU0g.jpg">
            <a:extLst>
              <a:ext uri="{FF2B5EF4-FFF2-40B4-BE49-F238E27FC236}">
                <a16:creationId xmlns:a16="http://schemas.microsoft.com/office/drawing/2014/main" id="{E4586BD3-CB2C-44D3-8C7E-2FB6D41F1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062" y="835025"/>
            <a:ext cx="1853738" cy="231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1" name="Rectangle 5">
            <a:extLst>
              <a:ext uri="{FF2B5EF4-FFF2-40B4-BE49-F238E27FC236}">
                <a16:creationId xmlns:a16="http://schemas.microsoft.com/office/drawing/2014/main" id="{9322954C-2C7D-4D40-8BBE-1DB03854D3EA}"/>
              </a:ext>
            </a:extLst>
          </p:cNvPr>
          <p:cNvSpPr>
            <a:spLocks noGrp="1" noChangeArrowheads="1"/>
          </p:cNvSpPr>
          <p:nvPr>
            <p:ph type="body" idx="1"/>
          </p:nvPr>
        </p:nvSpPr>
        <p:spPr>
          <a:xfrm>
            <a:off x="457200" y="931864"/>
            <a:ext cx="8229600" cy="4224928"/>
          </a:xfrm>
        </p:spPr>
        <p:txBody>
          <a:bodyPr>
            <a:normAutofit/>
          </a:bodyPr>
          <a:lstStyle/>
          <a:p>
            <a:r>
              <a:rPr lang="en-GB" altLang="en-US" sz="2000" dirty="0"/>
              <a:t>Characteristics</a:t>
            </a:r>
          </a:p>
          <a:p>
            <a:pPr lvl="1"/>
            <a:r>
              <a:rPr lang="en-GB" altLang="en-US" sz="2000" dirty="0"/>
              <a:t>Formal, measured and systematic</a:t>
            </a:r>
          </a:p>
          <a:p>
            <a:pPr lvl="1"/>
            <a:r>
              <a:rPr lang="en-GB" altLang="en-US" sz="2000" dirty="0"/>
              <a:t>Seeks accuracy and precision</a:t>
            </a:r>
          </a:p>
          <a:p>
            <a:pPr lvl="1"/>
            <a:r>
              <a:rPr lang="en-GB" altLang="en-US" sz="2000" dirty="0"/>
              <a:t>Dislikes unpredictability and surprise</a:t>
            </a:r>
          </a:p>
          <a:p>
            <a:pPr lvl="1"/>
            <a:r>
              <a:rPr lang="en-US" altLang="en-US" sz="2000" dirty="0"/>
              <a:t>Are well organised and thorough</a:t>
            </a:r>
          </a:p>
          <a:p>
            <a:pPr lvl="1"/>
            <a:r>
              <a:rPr lang="en-US" altLang="en-US" sz="2000" dirty="0"/>
              <a:t>Places high value on facts, figures, data and reason.</a:t>
            </a:r>
          </a:p>
          <a:p>
            <a:pPr lvl="1"/>
            <a:r>
              <a:rPr lang="en-US" altLang="en-US" sz="2000" dirty="0"/>
              <a:t>Others describe their actions as systematic and methodical. </a:t>
            </a:r>
          </a:p>
          <a:p>
            <a:pPr lvl="1"/>
            <a:r>
              <a:rPr lang="en-US" altLang="en-US" sz="2000" dirty="0"/>
              <a:t>Tend to follow an orderly approach in tackling a task</a:t>
            </a:r>
          </a:p>
          <a:p>
            <a:r>
              <a:rPr lang="en-US" altLang="en-US" sz="2000" dirty="0"/>
              <a:t>May be perceived as</a:t>
            </a:r>
          </a:p>
          <a:p>
            <a:pPr lvl="1"/>
            <a:r>
              <a:rPr lang="en-GB" altLang="en-US" sz="2000" dirty="0"/>
              <a:t>too cautious and overly structured</a:t>
            </a:r>
          </a:p>
          <a:p>
            <a:pPr lvl="1"/>
            <a:r>
              <a:rPr lang="en-GB" altLang="en-US" sz="2000" dirty="0"/>
              <a:t>doing things too much ‘by the book’. </a:t>
            </a:r>
          </a:p>
        </p:txBody>
      </p:sp>
      <p:sp>
        <p:nvSpPr>
          <p:cNvPr id="6" name="Title 1">
            <a:extLst>
              <a:ext uri="{FF2B5EF4-FFF2-40B4-BE49-F238E27FC236}">
                <a16:creationId xmlns:a16="http://schemas.microsoft.com/office/drawing/2014/main" id="{27D56B1B-958F-41C4-82A4-F5A142F61D74}"/>
              </a:ext>
            </a:extLst>
          </p:cNvPr>
          <p:cNvSpPr>
            <a:spLocks noGrp="1"/>
          </p:cNvSpPr>
          <p:nvPr>
            <p:ph type="title"/>
          </p:nvPr>
        </p:nvSpPr>
        <p:spPr>
          <a:xfrm>
            <a:off x="1297176" y="0"/>
            <a:ext cx="6561287" cy="800100"/>
          </a:xfrm>
        </p:spPr>
        <p:txBody>
          <a:bodyPr/>
          <a:lstStyle/>
          <a:p>
            <a:r>
              <a:rPr lang="en-GB" sz="2800" dirty="0" smtClean="0">
                <a:solidFill>
                  <a:srgbClr val="0070C0"/>
                </a:solidFill>
              </a:rPr>
              <a:t>Analyst (</a:t>
            </a:r>
            <a:r>
              <a:rPr lang="en-GB" sz="2800" dirty="0" err="1" smtClean="0">
                <a:solidFill>
                  <a:srgbClr val="0070C0"/>
                </a:solidFill>
              </a:rPr>
              <a:t>Tecnician</a:t>
            </a:r>
            <a:r>
              <a:rPr lang="en-GB" sz="2800" dirty="0" smtClean="0">
                <a:solidFill>
                  <a:srgbClr val="0070C0"/>
                </a:solidFill>
              </a:rPr>
              <a:t>)</a:t>
            </a:r>
            <a:endParaRPr lang="en-GB" sz="2800" dirty="0">
              <a:solidFill>
                <a:srgbClr val="0070C0"/>
              </a:solidFill>
            </a:endParaRPr>
          </a:p>
        </p:txBody>
      </p:sp>
    </p:spTree>
    <p:extLst>
      <p:ext uri="{BB962C8B-B14F-4D97-AF65-F5344CB8AC3E}">
        <p14:creationId xmlns:p14="http://schemas.microsoft.com/office/powerpoint/2010/main" val="368002981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8A261F-0244-4037-BA2B-95C1A5FE5C4F}"/>
              </a:ext>
            </a:extLst>
          </p:cNvPr>
          <p:cNvSpPr>
            <a:spLocks noGrp="1"/>
          </p:cNvSpPr>
          <p:nvPr>
            <p:ph idx="1"/>
          </p:nvPr>
        </p:nvSpPr>
        <p:spPr>
          <a:xfrm>
            <a:off x="457200" y="931863"/>
            <a:ext cx="8229600" cy="3108509"/>
          </a:xfrm>
        </p:spPr>
        <p:txBody>
          <a:bodyPr>
            <a:normAutofit/>
          </a:bodyPr>
          <a:lstStyle/>
          <a:p>
            <a:r>
              <a:rPr lang="en-GB" altLang="en-US" sz="2000" dirty="0"/>
              <a:t>Good at:</a:t>
            </a:r>
          </a:p>
          <a:p>
            <a:pPr lvl="1"/>
            <a:r>
              <a:rPr lang="en-GB" altLang="en-US" sz="2000" dirty="0"/>
              <a:t>Analysing past data </a:t>
            </a:r>
          </a:p>
          <a:p>
            <a:pPr lvl="1"/>
            <a:r>
              <a:rPr lang="en-GB" altLang="en-US" sz="2000" dirty="0"/>
              <a:t>Considering the present situation</a:t>
            </a:r>
          </a:p>
          <a:p>
            <a:pPr lvl="1"/>
            <a:r>
              <a:rPr lang="en-GB" altLang="en-US" sz="2000" dirty="0"/>
              <a:t>Projecting facts for planning purposes  </a:t>
            </a:r>
          </a:p>
          <a:p>
            <a:pPr lvl="1"/>
            <a:r>
              <a:rPr lang="en-GB" sz="2000" dirty="0"/>
              <a:t>Being thorough</a:t>
            </a:r>
          </a:p>
          <a:p>
            <a:pPr lvl="1"/>
            <a:r>
              <a:rPr lang="en-GB" sz="2000" dirty="0"/>
              <a:t>Critical thinking</a:t>
            </a:r>
          </a:p>
          <a:p>
            <a:pPr lvl="1"/>
            <a:r>
              <a:rPr lang="en-GB" sz="2000" dirty="0"/>
              <a:t>Attention to detail</a:t>
            </a:r>
            <a:endParaRPr lang="en-GB" altLang="en-US" sz="2000" dirty="0"/>
          </a:p>
          <a:p>
            <a:endParaRPr lang="en-GB" sz="2000" dirty="0"/>
          </a:p>
        </p:txBody>
      </p:sp>
      <p:sp>
        <p:nvSpPr>
          <p:cNvPr id="5" name="Title 1">
            <a:extLst>
              <a:ext uri="{FF2B5EF4-FFF2-40B4-BE49-F238E27FC236}">
                <a16:creationId xmlns:a16="http://schemas.microsoft.com/office/drawing/2014/main" id="{27D56B1B-958F-41C4-82A4-F5A142F61D74}"/>
              </a:ext>
            </a:extLst>
          </p:cNvPr>
          <p:cNvSpPr>
            <a:spLocks noGrp="1"/>
          </p:cNvSpPr>
          <p:nvPr>
            <p:ph type="title"/>
          </p:nvPr>
        </p:nvSpPr>
        <p:spPr>
          <a:xfrm>
            <a:off x="1297176" y="0"/>
            <a:ext cx="6561287" cy="800100"/>
          </a:xfrm>
        </p:spPr>
        <p:txBody>
          <a:bodyPr/>
          <a:lstStyle/>
          <a:p>
            <a:r>
              <a:rPr lang="en-GB" sz="2800" dirty="0" smtClean="0">
                <a:solidFill>
                  <a:srgbClr val="0070C0"/>
                </a:solidFill>
              </a:rPr>
              <a:t>Analyst (Technician)</a:t>
            </a:r>
            <a:endParaRPr lang="en-GB" sz="2800" dirty="0">
              <a:solidFill>
                <a:srgbClr val="0070C0"/>
              </a:solidFill>
            </a:endParaRPr>
          </a:p>
        </p:txBody>
      </p:sp>
    </p:spTree>
    <p:extLst>
      <p:ext uri="{BB962C8B-B14F-4D97-AF65-F5344CB8AC3E}">
        <p14:creationId xmlns:p14="http://schemas.microsoft.com/office/powerpoint/2010/main" val="2857453570"/>
      </p:ext>
    </p:extLst>
  </p:cSld>
  <p:clrMapOvr>
    <a:masterClrMapping/>
  </p:clrMapOvr>
  <p:transition>
    <p:fade/>
  </p:transition>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13333</TotalTime>
  <Words>3206</Words>
  <Application>Microsoft Office PowerPoint</Application>
  <PresentationFormat>On-screen Show (4:3)</PresentationFormat>
  <Paragraphs>991</Paragraphs>
  <Slides>28</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Comic Sans MS</vt:lpstr>
      <vt:lpstr>Lucida Sans</vt:lpstr>
      <vt:lpstr>Times New Roman</vt:lpstr>
      <vt:lpstr>Trebuchet MS</vt:lpstr>
      <vt:lpstr>Wingdings</vt:lpstr>
      <vt:lpstr>Custom Design</vt:lpstr>
      <vt:lpstr>Who Am I?</vt:lpstr>
      <vt:lpstr>Behavioural Styles</vt:lpstr>
      <vt:lpstr>Behavioural Styles</vt:lpstr>
      <vt:lpstr>Behavioural Styles</vt:lpstr>
      <vt:lpstr>We possess all four styles</vt:lpstr>
      <vt:lpstr>Can you write your name?</vt:lpstr>
      <vt:lpstr>Behavioural Styles</vt:lpstr>
      <vt:lpstr>Analyst (Tecnician)</vt:lpstr>
      <vt:lpstr>Analyst (Technician)</vt:lpstr>
      <vt:lpstr>Behavioural Styles</vt:lpstr>
      <vt:lpstr>Amiable (Relationality)</vt:lpstr>
      <vt:lpstr>Amiable (Relationality)</vt:lpstr>
      <vt:lpstr>Behavioural Styles</vt:lpstr>
      <vt:lpstr>Expressive (Social Creative)</vt:lpstr>
      <vt:lpstr>Expressive (Social Creative)</vt:lpstr>
      <vt:lpstr>Behavioural Styles</vt:lpstr>
      <vt:lpstr>Driver (Commander)</vt:lpstr>
      <vt:lpstr>Driver (Commander)</vt:lpstr>
      <vt:lpstr>Guess your style</vt:lpstr>
      <vt:lpstr>What’s your behavioural style?</vt:lpstr>
      <vt:lpstr>Understanding my style</vt:lpstr>
      <vt:lpstr>Behavioural Styles</vt:lpstr>
      <vt:lpstr>Style Buddies</vt:lpstr>
      <vt:lpstr>If only people were like me!</vt:lpstr>
      <vt:lpstr>Versatility</vt:lpstr>
      <vt:lpstr>Weaknesses and Strengths</vt:lpstr>
      <vt:lpstr>Feedback to your opposite type</vt:lpstr>
      <vt:lpstr>Getting on with that lot!</vt:lpstr>
    </vt:vector>
  </TitlesOfParts>
  <Company>NHSBT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sidd0014</dc:creator>
  <cp:lastModifiedBy>Cooper Ali - OWD</cp:lastModifiedBy>
  <cp:revision>648</cp:revision>
  <cp:lastPrinted>2017-09-22T08:50:05Z</cp:lastPrinted>
  <dcterms:created xsi:type="dcterms:W3CDTF">2013-10-21T08:14:58Z</dcterms:created>
  <dcterms:modified xsi:type="dcterms:W3CDTF">2020-10-22T08:55:52Z</dcterms:modified>
</cp:coreProperties>
</file>