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425" r:id="rId3"/>
    <p:sldId id="428" r:id="rId4"/>
    <p:sldId id="429" r:id="rId5"/>
    <p:sldId id="430" r:id="rId6"/>
    <p:sldId id="431" r:id="rId7"/>
    <p:sldId id="398" r:id="rId8"/>
    <p:sldId id="433" r:id="rId9"/>
    <p:sldId id="437" r:id="rId10"/>
    <p:sldId id="434" r:id="rId11"/>
    <p:sldId id="435" r:id="rId12"/>
    <p:sldId id="436" r:id="rId13"/>
    <p:sldId id="438" r:id="rId14"/>
  </p:sldIdLst>
  <p:sldSz cx="9144000" cy="6858000" type="screen4x3"/>
  <p:notesSz cx="6797675" cy="9926638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" lastIdx="3" clrIdx="0"/>
  <p:cmAuthor id="2" name="Hunter Suzanne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0A8"/>
    <a:srgbClr val="FF0000"/>
    <a:srgbClr val="1CAAA7"/>
    <a:srgbClr val="56008C"/>
    <a:srgbClr val="003893"/>
    <a:srgbClr val="0091C9"/>
    <a:srgbClr val="00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53" autoAdjust="0"/>
    <p:restoredTop sz="84340" autoAdjust="0"/>
  </p:normalViewPr>
  <p:slideViewPr>
    <p:cSldViewPr snapToGrid="0" snapToObjects="1">
      <p:cViewPr varScale="1">
        <p:scale>
          <a:sx n="89" d="100"/>
          <a:sy n="89" d="100"/>
        </p:scale>
        <p:origin x="10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576" y="82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F734D4-0871-4BA2-8A97-2DC2D175C6EC}" type="datetimeFigureOut">
              <a:rPr lang="en-GB" altLang="en-US"/>
              <a:pPr>
                <a:defRPr/>
              </a:pPr>
              <a:t>10/09/2019</a:t>
            </a:fld>
            <a:endParaRPr lang="en-GB" alt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4D3780-7407-49E8-9DF2-6CC08682EAC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47F0E8-02FD-43CC-A4B8-FC6CF2FFBFD8}" type="datetimeFigureOut">
              <a:rPr lang="en-GB" altLang="en-US"/>
              <a:pPr>
                <a:defRPr/>
              </a:pPr>
              <a:t>10/09/2019</a:t>
            </a:fld>
            <a:endParaRPr lang="en-GB" alt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E97E48-4C9A-4B72-A90F-E4E0D7C8AED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_0000_NHSBT_Ribbon_NHS_Blue_RGB_WhiteAbv_DRAF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" t="9860" r="3767"/>
          <a:stretch>
            <a:fillRect/>
          </a:stretch>
        </p:blipFill>
        <p:spPr bwMode="auto">
          <a:xfrm>
            <a:off x="0" y="0"/>
            <a:ext cx="91440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NHSBT Colour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365125"/>
            <a:ext cx="29543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3426288"/>
            <a:ext cx="7208026" cy="840293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194" y="4385254"/>
            <a:ext cx="6400800" cy="690362"/>
          </a:xfrm>
        </p:spPr>
        <p:txBody>
          <a:bodyPr/>
          <a:lstStyle>
            <a:lvl1pPr marL="0" indent="0" algn="l">
              <a:buNone/>
              <a:defRPr sz="3500">
                <a:solidFill>
                  <a:srgbClr val="0091C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669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2875" y="6483350"/>
            <a:ext cx="47291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dirty="0" smtClean="0"/>
              <a:t>UCD/Workforce/Attendance Case Management Support </a:t>
            </a:r>
            <a:r>
              <a:rPr lang="en-GB" altLang="en-US" sz="1000" dirty="0" smtClean="0"/>
              <a:t>September</a:t>
            </a:r>
            <a:r>
              <a:rPr lang="en-GB" altLang="en-US" sz="1000" baseline="0" dirty="0" smtClean="0"/>
              <a:t> 19</a:t>
            </a:r>
            <a:r>
              <a:rPr lang="en-GB" altLang="en-US" sz="1000" dirty="0" smtClean="0"/>
              <a:t> V.0</a:t>
            </a:r>
            <a:endParaRPr lang="en-GB" altLang="en-US" sz="1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27" y="1858963"/>
            <a:ext cx="6978650" cy="3357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85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99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8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1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HSBT Colour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214313"/>
            <a:ext cx="172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53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017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_0002_NHSBT_Ribbon_NHS_Blue_RGB_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" r="5013"/>
          <a:stretch>
            <a:fillRect/>
          </a:stretch>
        </p:blipFill>
        <p:spPr bwMode="auto">
          <a:xfrm>
            <a:off x="0" y="3257550"/>
            <a:ext cx="9144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25475"/>
            <a:ext cx="69786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58963"/>
            <a:ext cx="69786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1029" name="Picture 9" descr="NHSBT Colour_RGB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214313"/>
            <a:ext cx="172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696" r:id="rId3"/>
    <p:sldLayoutId id="2147483697" r:id="rId4"/>
    <p:sldLayoutId id="2147483698" r:id="rId5"/>
    <p:sldLayoutId id="2147483702" r:id="rId6"/>
    <p:sldLayoutId id="2147483699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72C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72C6"/>
          </a:solidFill>
          <a:latin typeface="Arial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72C6"/>
          </a:solidFill>
          <a:latin typeface="Arial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72C6"/>
          </a:solidFill>
          <a:latin typeface="Arial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72C6"/>
          </a:solidFill>
          <a:latin typeface="Arial" panose="020B060402020202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800" b="1">
          <a:solidFill>
            <a:srgbClr val="0072C6"/>
          </a:solidFill>
          <a:latin typeface="Arial" panose="020B060402020202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800" b="1">
          <a:solidFill>
            <a:srgbClr val="0072C6"/>
          </a:solidFill>
          <a:latin typeface="Arial" panose="020B060402020202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800" b="1">
          <a:solidFill>
            <a:srgbClr val="0072C6"/>
          </a:solidFill>
          <a:latin typeface="Arial" panose="020B060402020202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800" b="1">
          <a:solidFill>
            <a:srgbClr val="0072C6"/>
          </a:solidFill>
          <a:latin typeface="Arial" panose="020B0604020202020204" pitchFamily="34" charset="0"/>
        </a:defRPr>
      </a:lvl9pPr>
    </p:titleStyle>
    <p:bodyStyle>
      <a:lvl1pPr marL="177800" indent="-177800" algn="l" defTabSz="457200" rtl="0" eaLnBrk="0" fontAlgn="base" hangingPunct="0">
        <a:spcBef>
          <a:spcPts val="800"/>
        </a:spcBef>
        <a:spcAft>
          <a:spcPts val="800"/>
        </a:spcAft>
        <a:buClr>
          <a:srgbClr val="0072C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269875" algn="l" defTabSz="457200" rtl="0" eaLnBrk="0" fontAlgn="base" hangingPunct="0">
        <a:spcBef>
          <a:spcPts val="4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5475" indent="-177800" algn="l" defTabSz="457200" rtl="0" eaLnBrk="0" fontAlgn="base" hangingPunct="0">
        <a:spcBef>
          <a:spcPts val="400"/>
        </a:spcBef>
        <a:spcAft>
          <a:spcPct val="0"/>
        </a:spcAft>
        <a:buFont typeface="Lucida Grande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69875" algn="l" defTabSz="457200" rtl="0" eaLnBrk="0" fontAlgn="base" hangingPunct="0">
        <a:spcBef>
          <a:spcPts val="400"/>
        </a:spcBef>
        <a:spcAft>
          <a:spcPct val="0"/>
        </a:spcAft>
        <a:buFont typeface="Lucida Grande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225" indent="-269875" algn="l" defTabSz="457200" rtl="0" eaLnBrk="0" fontAlgn="base" hangingPunct="0">
        <a:spcBef>
          <a:spcPts val="400"/>
        </a:spcBef>
        <a:spcAft>
          <a:spcPct val="0"/>
        </a:spcAft>
        <a:buFont typeface="Lucida Grande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441222" y="2814638"/>
            <a:ext cx="8229600" cy="1679575"/>
          </a:xfrm>
        </p:spPr>
        <p:txBody>
          <a:bodyPr/>
          <a:lstStyle/>
          <a:p>
            <a:pPr algn="ctr" eaLnBrk="1" hangingPunct="1"/>
            <a:r>
              <a:rPr lang="en-GB" altLang="en-US" sz="4200" dirty="0" smtClean="0">
                <a:solidFill>
                  <a:srgbClr val="003893"/>
                </a:solidFill>
              </a:rPr>
              <a:t>Attendance Case Management Support – HR Direct</a:t>
            </a:r>
            <a:br>
              <a:rPr lang="en-GB" altLang="en-US" sz="4200" dirty="0" smtClean="0">
                <a:solidFill>
                  <a:srgbClr val="003893"/>
                </a:solidFill>
              </a:rPr>
            </a:br>
            <a:r>
              <a:rPr lang="en-GB" altLang="en-US" sz="1600" dirty="0">
                <a:solidFill>
                  <a:srgbClr val="003893"/>
                </a:solidFill>
              </a:rPr>
              <a:t>(</a:t>
            </a:r>
            <a:r>
              <a:rPr lang="en-GB" altLang="en-US" sz="1600" dirty="0" smtClean="0">
                <a:solidFill>
                  <a:srgbClr val="003893"/>
                </a:solidFill>
              </a:rPr>
              <a:t>Updated </a:t>
            </a:r>
            <a:r>
              <a:rPr lang="en-GB" altLang="en-US" sz="1600" dirty="0" smtClean="0">
                <a:solidFill>
                  <a:srgbClr val="003893"/>
                </a:solidFill>
              </a:rPr>
              <a:t>September</a:t>
            </a:r>
            <a:r>
              <a:rPr lang="en-GB" altLang="en-US" sz="1600" dirty="0" smtClean="0">
                <a:solidFill>
                  <a:srgbClr val="003893"/>
                </a:solidFill>
              </a:rPr>
              <a:t> 2019)</a:t>
            </a:r>
            <a:endParaRPr lang="en-GB" altLang="en-US" sz="4200" dirty="0" smtClean="0">
              <a:solidFill>
                <a:srgbClr val="0038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400" smtClean="0"/>
              <a:t>Why do cases proceeding to stage 3 need to be registered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569913" y="1858963"/>
            <a:ext cx="6978650" cy="3357562"/>
          </a:xfrm>
        </p:spPr>
        <p:txBody>
          <a:bodyPr/>
          <a:lstStyle/>
          <a:p>
            <a:pPr eaLnBrk="1" hangingPunct="1"/>
            <a:r>
              <a:rPr lang="en-GB" altLang="en-US" smtClean="0"/>
              <a:t>Registering the case enables the case to be reviewed prior to a formal hearing</a:t>
            </a:r>
          </a:p>
          <a:p>
            <a:pPr eaLnBrk="1" hangingPunct="1"/>
            <a:r>
              <a:rPr lang="en-GB" altLang="en-US" smtClean="0"/>
              <a:t>It enables HR Consult resource to be allocated </a:t>
            </a:r>
          </a:p>
          <a:p>
            <a:pPr eaLnBrk="1" hangingPunct="1"/>
            <a:r>
              <a:rPr lang="en-GB" altLang="en-US" smtClean="0"/>
              <a:t>It enables consistent advice to be provided on case paperwork and for this to be reviewed.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400" smtClean="0"/>
              <a:t>Will I have access to HR to support at formal hearings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69913" y="1858963"/>
            <a:ext cx="6978650" cy="3357562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You may also wish to discuss your requirements for support with the HR Direct Advisor and how HR Consult may support you </a:t>
            </a:r>
          </a:p>
          <a:p>
            <a:pPr eaLnBrk="1" hangingPunct="1"/>
            <a:r>
              <a:rPr lang="en-GB" altLang="en-US" dirty="0" smtClean="0"/>
              <a:t>An HR Advisor can also ensure they are available to support you prior to or during any adjournments of a hearing if </a:t>
            </a:r>
            <a:r>
              <a:rPr lang="en-GB" altLang="en-US" dirty="0" err="1" smtClean="0"/>
              <a:t>requ</a:t>
            </a:r>
            <a:r>
              <a:rPr lang="en-US" altLang="en-US" dirty="0" err="1" smtClean="0"/>
              <a:t>ested</a:t>
            </a:r>
            <a:endParaRPr lang="en-US" altLang="en-US" dirty="0" smtClean="0"/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400" smtClean="0"/>
              <a:t>What are the Key performance Indicators for Attendance?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2184400"/>
            <a:ext cx="6978650" cy="303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1600" b="1" dirty="0" smtClean="0"/>
              <a:t>Case triage within 2 days</a:t>
            </a:r>
            <a:r>
              <a:rPr lang="en-GB" altLang="en-US" sz="1600" dirty="0" smtClean="0"/>
              <a:t>  - An HR Advisor will contact you within 2 days of case registration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600" b="1" dirty="0" smtClean="0"/>
              <a:t>Registration of long term sickness cases</a:t>
            </a:r>
            <a:r>
              <a:rPr lang="en-GB" altLang="en-US" sz="1600" dirty="0" smtClean="0"/>
              <a:t>  - Cases of </a:t>
            </a:r>
            <a:r>
              <a:rPr lang="en-GB" altLang="en-US" sz="1600" dirty="0" smtClean="0"/>
              <a:t>28 days </a:t>
            </a:r>
            <a:r>
              <a:rPr lang="en-GB" altLang="en-US" sz="1600" dirty="0" smtClean="0"/>
              <a:t>of absence </a:t>
            </a:r>
            <a:r>
              <a:rPr lang="en-GB" altLang="en-US" sz="1600" dirty="0" smtClean="0"/>
              <a:t>or </a:t>
            </a:r>
            <a:r>
              <a:rPr lang="en-GB" altLang="en-US" sz="1600" dirty="0" smtClean="0"/>
              <a:t>over should be registered by the manager with HR Direct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600" b="1" dirty="0" smtClean="0"/>
              <a:t>Long term sickness cases – 7 month SLA</a:t>
            </a:r>
            <a:r>
              <a:rPr lang="en-GB" altLang="en-US" sz="1600" dirty="0" smtClean="0"/>
              <a:t> - should be completed and closed within 7 months of the employee commencing continuous sickness.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600" b="1" dirty="0" smtClean="0"/>
              <a:t>Stage 3 panel </a:t>
            </a:r>
            <a:r>
              <a:rPr lang="en-GB" altLang="en-US" sz="1600" dirty="0" smtClean="0"/>
              <a:t>– 1 month SLA – case should be written up, case convened and held within one month of registration of the Stage 3 case.</a:t>
            </a:r>
          </a:p>
          <a:p>
            <a:pPr eaLnBrk="1" hangingPunct="1">
              <a:lnSpc>
                <a:spcPct val="90000"/>
              </a:lnSpc>
            </a:pPr>
            <a:endParaRPr lang="en-GB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400" smtClean="0"/>
              <a:t>Where to obtain further information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69913" y="1858963"/>
            <a:ext cx="6978650" cy="3357562"/>
          </a:xfrm>
        </p:spPr>
        <p:txBody>
          <a:bodyPr/>
          <a:lstStyle/>
          <a:p>
            <a:pPr eaLnBrk="1" hangingPunct="1"/>
            <a:r>
              <a:rPr lang="en-GB" altLang="en-US" smtClean="0"/>
              <a:t>Please refer to the Attendance Section on People First</a:t>
            </a:r>
          </a:p>
          <a:p>
            <a:pPr eaLnBrk="1" hangingPunct="1"/>
            <a:r>
              <a:rPr lang="en-GB" altLang="en-US" smtClean="0"/>
              <a:t>You may access a flow diagram</a:t>
            </a:r>
          </a:p>
          <a:p>
            <a:pPr eaLnBrk="1" hangingPunct="1"/>
            <a:r>
              <a:rPr lang="en-GB" altLang="en-US" smtClean="0"/>
              <a:t>You may register any questions that you have with HR Direct.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Context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569913" y="1858963"/>
            <a:ext cx="6978650" cy="3357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1800" smtClean="0"/>
              <a:t>Service Improvement – how we improve our service to managers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smtClean="0"/>
              <a:t>Extended offering by HR Direct - building on advice in to supporting case-work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smtClean="0"/>
              <a:t>First point of contact for attendance case registration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smtClean="0"/>
              <a:t>Consistent registration and recording of attendance cases up to formal hearing stage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smtClean="0"/>
              <a:t>Assignment to HR Consult at formal hearing stage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smtClean="0"/>
              <a:t>Subject to key performance indicator monitoring</a:t>
            </a:r>
          </a:p>
          <a:p>
            <a:pPr eaLnBrk="1" hangingPunct="1">
              <a:lnSpc>
                <a:spcPct val="90000"/>
              </a:lnSpc>
            </a:pPr>
            <a:endParaRPr lang="en-GB" altLang="en-US" sz="1800" smtClean="0"/>
          </a:p>
          <a:p>
            <a:pPr eaLnBrk="1" hangingPunct="1">
              <a:lnSpc>
                <a:spcPct val="90000"/>
              </a:lnSpc>
            </a:pPr>
            <a:endParaRPr lang="en-GB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dirty="0" smtClean="0"/>
              <a:t>How to register a case at </a:t>
            </a:r>
            <a:r>
              <a:rPr lang="en-GB" altLang="en-US" sz="3200" dirty="0" smtClean="0"/>
              <a:t>28</a:t>
            </a:r>
            <a:r>
              <a:rPr lang="en-GB" altLang="en-US" sz="3200" dirty="0" smtClean="0"/>
              <a:t> </a:t>
            </a:r>
            <a:r>
              <a:rPr lang="en-GB" altLang="en-US" sz="3200" dirty="0" smtClean="0"/>
              <a:t>days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569913" y="1858963"/>
            <a:ext cx="6978650" cy="3357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1800" dirty="0" smtClean="0">
                <a:solidFill>
                  <a:srgbClr val="0060A8"/>
                </a:solidFill>
              </a:rPr>
              <a:t>Should you have a member of your team who is absent for </a:t>
            </a:r>
            <a:r>
              <a:rPr lang="en-GB" altLang="en-US" sz="1800" dirty="0" smtClean="0">
                <a:solidFill>
                  <a:srgbClr val="0060A8"/>
                </a:solidFill>
              </a:rPr>
              <a:t>28</a:t>
            </a:r>
            <a:r>
              <a:rPr lang="en-GB" altLang="en-US" sz="1800" dirty="0" smtClean="0">
                <a:solidFill>
                  <a:srgbClr val="0060A8"/>
                </a:solidFill>
              </a:rPr>
              <a:t> </a:t>
            </a:r>
            <a:r>
              <a:rPr lang="en-GB" altLang="en-US" sz="1800" dirty="0" smtClean="0">
                <a:solidFill>
                  <a:srgbClr val="0060A8"/>
                </a:solidFill>
              </a:rPr>
              <a:t>days or more or there is an indication that they will be you will need to: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Self report using the case registration on People First/Attendance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ja-JP" sz="1800" dirty="0" smtClean="0"/>
              <a:t>Or by Phone </a:t>
            </a:r>
            <a:r>
              <a:rPr lang="en-GB" altLang="ja-JP" sz="1800" b="1" dirty="0" smtClean="0"/>
              <a:t>(2) 7700</a:t>
            </a:r>
            <a:r>
              <a:rPr lang="en-GB" altLang="ja-JP" sz="1800" dirty="0" smtClean="0"/>
              <a:t> </a:t>
            </a:r>
            <a:endParaRPr lang="en-GB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Provide the following information via self reporting or over the phone: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the employees name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if you are in regular contact with the employee (frequency)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reason for absence/condition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likely return date (if known)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if an Absence Support Meeting has taken place</a:t>
            </a:r>
            <a:r>
              <a:rPr lang="en-GB" altLang="en-US" sz="1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14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700" dirty="0" smtClean="0"/>
              <a:t/>
            </a:r>
            <a:br>
              <a:rPr lang="en-GB" altLang="en-US" sz="700" dirty="0" smtClean="0"/>
            </a:br>
            <a:endParaRPr lang="en-GB" altLang="en-US" sz="7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How to register a case proceeding to a Stage 3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569913" y="1858963"/>
            <a:ext cx="6978650" cy="3357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1800" smtClean="0">
                <a:solidFill>
                  <a:srgbClr val="0060A8"/>
                </a:solidFill>
              </a:rPr>
              <a:t>If you have a member of your team who is on sickness monitoring for short term absence and their epis</a:t>
            </a:r>
            <a:r>
              <a:rPr lang="en-US" altLang="en-US" sz="1800" smtClean="0">
                <a:solidFill>
                  <a:srgbClr val="0060A8"/>
                </a:solidFill>
              </a:rPr>
              <a:t>odes of sickness reaches the monitoring triggers you will need to:</a:t>
            </a:r>
            <a:endParaRPr lang="en-GB" altLang="en-US" sz="1800" smtClean="0">
              <a:solidFill>
                <a:srgbClr val="0060A8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1800" smtClean="0"/>
              <a:t>Self report using the case registration on People First/Attendance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1800" smtClean="0"/>
              <a:t>OR </a:t>
            </a:r>
            <a:r>
              <a:rPr lang="en-GB" altLang="ja-JP" sz="1800" smtClean="0"/>
              <a:t>Phone </a:t>
            </a:r>
            <a:r>
              <a:rPr lang="en-GB" altLang="ja-JP" sz="1800" b="1" smtClean="0"/>
              <a:t>(2) 7700</a:t>
            </a:r>
            <a:r>
              <a:rPr lang="en-GB" altLang="ja-JP" sz="1800" smtClean="0"/>
              <a:t> </a:t>
            </a:r>
            <a:endParaRPr lang="en-GB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800" smtClean="0"/>
              <a:t>Provide the following information via self reporting or over the phone: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the employees name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date of stage 1 meeting (if applicable)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date of stage 2 meeting (if applicable)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is the employee currently absent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smtClean="0"/>
              <a:t>likely return date (if known)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180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800" smtClean="0"/>
              <a:t/>
            </a:r>
            <a:br>
              <a:rPr lang="en-GB" altLang="en-US" sz="800" smtClean="0"/>
            </a:br>
            <a:endParaRPr lang="en-GB" altLang="en-US" sz="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What to expect from HR Direct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457200" y="1398588"/>
            <a:ext cx="6978650" cy="3817937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An HR Advisor will contact you within 2 days of registration </a:t>
            </a:r>
          </a:p>
          <a:p>
            <a:pPr eaLnBrk="1" hangingPunct="1">
              <a:defRPr/>
            </a:pPr>
            <a:r>
              <a:rPr lang="en-GB" altLang="en-US" dirty="0"/>
              <a:t>An HR Advisor will support you throughout the duration of the case</a:t>
            </a:r>
          </a:p>
          <a:p>
            <a:pPr eaLnBrk="1" hangingPunct="1">
              <a:defRPr/>
            </a:pPr>
            <a:r>
              <a:rPr lang="en-GB" altLang="en-US" dirty="0"/>
              <a:t>An HR Advisor will conduct an initial triage of the case with you to ensure that all relevant information is recorded</a:t>
            </a:r>
          </a:p>
          <a:p>
            <a:pPr eaLnBrk="1" hangingPunct="1">
              <a:defRPr/>
            </a:pPr>
            <a:r>
              <a:rPr lang="en-GB" altLang="en-US" dirty="0"/>
              <a:t>Details of follow up contact and key actions will be recorded.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000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GB" altLang="en-US" sz="1800" dirty="0"/>
              <a:t/>
            </a:r>
            <a:br>
              <a:rPr lang="en-GB" altLang="en-US" sz="1800" dirty="0"/>
            </a:b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What to expect from HR Direct (continued)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457200" y="1781175"/>
            <a:ext cx="6978650" cy="3435350"/>
          </a:xfrm>
        </p:spPr>
        <p:txBody>
          <a:bodyPr/>
          <a:lstStyle/>
          <a:p>
            <a:pPr eaLnBrk="1" hangingPunct="1"/>
            <a:r>
              <a:rPr lang="en-GB" altLang="en-US" smtClean="0"/>
              <a:t>Regular contact as the case progresses to keep case notes updated</a:t>
            </a:r>
          </a:p>
          <a:p>
            <a:pPr eaLnBrk="1" hangingPunct="1"/>
            <a:r>
              <a:rPr lang="en-GB" altLang="en-US" smtClean="0"/>
              <a:t>Support and  advice on your preparation for formal meetings and management case papers</a:t>
            </a:r>
          </a:p>
          <a:p>
            <a:pPr eaLnBrk="1" hangingPunct="1"/>
            <a:r>
              <a:rPr lang="en-GB" altLang="en-US" smtClean="0"/>
              <a:t>Referral  to workforce colleagues should the attendance case require further expertise, for example, from  Health, Safety and Well-being, HR Consult or HR Business Partners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800" smtClean="0"/>
              <a:t/>
            </a:r>
            <a:br>
              <a:rPr lang="en-GB" altLang="en-US" sz="1800" smtClean="0"/>
            </a:br>
            <a:endParaRPr lang="en-GB" altLang="en-US" sz="1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447675" y="2343150"/>
            <a:ext cx="7772400" cy="1362075"/>
          </a:xfrm>
        </p:spPr>
        <p:txBody>
          <a:bodyPr/>
          <a:lstStyle/>
          <a:p>
            <a:pPr algn="ctr" eaLnBrk="1" hangingPunct="1"/>
            <a:r>
              <a:rPr lang="en-GB" altLang="en-US" sz="5000" smtClean="0"/>
              <a:t>You may be thinking.....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400" dirty="0" smtClean="0"/>
              <a:t>Why do cases have to be registered at </a:t>
            </a:r>
            <a:r>
              <a:rPr lang="en-GB" altLang="en-US" sz="3400" dirty="0" smtClean="0"/>
              <a:t>28 days?</a:t>
            </a:r>
            <a:endParaRPr lang="en-GB" altLang="en-US" sz="3400" dirty="0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569913" y="1858963"/>
            <a:ext cx="6978650" cy="3357562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28 days is how NHSBT define long term sickness and therefore 28 days is </a:t>
            </a:r>
            <a:r>
              <a:rPr lang="en-GB" altLang="en-US" dirty="0" smtClean="0"/>
              <a:t>the optimum time frame for early intervention in long term sickness cases and for commencing case tracking. </a:t>
            </a:r>
          </a:p>
          <a:p>
            <a:pPr eaLnBrk="1" hangingPunct="1"/>
            <a:r>
              <a:rPr lang="en-GB" altLang="en-US" dirty="0" smtClean="0"/>
              <a:t>Cases are to be reviewed and next steps determined by 5 months ( see Policy)</a:t>
            </a:r>
          </a:p>
          <a:p>
            <a:pPr eaLnBrk="1" hangingPunct="1"/>
            <a:r>
              <a:rPr lang="en-GB" altLang="en-US" dirty="0" smtClean="0"/>
              <a:t>The organisational SLA for the completion of long term sickness cases is 7 months.</a:t>
            </a:r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400" dirty="0" smtClean="0"/>
              <a:t>Can I register a case earlier than </a:t>
            </a:r>
            <a:r>
              <a:rPr lang="en-GB" altLang="en-US" sz="3400" dirty="0" smtClean="0"/>
              <a:t>28 days?</a:t>
            </a:r>
            <a:endParaRPr lang="en-GB" altLang="en-US" sz="3400" dirty="0" smtClean="0"/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569913" y="1858963"/>
            <a:ext cx="6978650" cy="3357562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Yes, you can register a case with HR Direct earlier than </a:t>
            </a:r>
            <a:r>
              <a:rPr lang="en-GB" altLang="en-US" dirty="0" smtClean="0"/>
              <a:t>28 days </a:t>
            </a:r>
            <a:r>
              <a:rPr lang="en-GB" altLang="en-US" dirty="0" smtClean="0"/>
              <a:t>if you require advice and support for example if the absence indicates it will be long term</a:t>
            </a:r>
          </a:p>
          <a:p>
            <a:pPr eaLnBrk="1" hangingPunct="1"/>
            <a:r>
              <a:rPr lang="en-GB" altLang="en-US" dirty="0" smtClean="0"/>
              <a:t>The </a:t>
            </a:r>
            <a:r>
              <a:rPr lang="en-GB" altLang="en-US" dirty="0" smtClean="0"/>
              <a:t>28 days </a:t>
            </a:r>
            <a:r>
              <a:rPr lang="en-GB" altLang="en-US" dirty="0" smtClean="0"/>
              <a:t>recommendation is the standard which we are operating for the latest date by which a case should be registered.</a:t>
            </a:r>
          </a:p>
          <a:p>
            <a:pPr eaLnBrk="1" hangingPunct="1"/>
            <a:r>
              <a:rPr lang="en-GB" altLang="en-US" dirty="0" smtClean="0"/>
              <a:t>We are doing this to encourage consistency and early intervention.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HSBT corp Presentation">
  <a:themeElements>
    <a:clrScheme name="NHSB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2C6"/>
      </a:accent1>
      <a:accent2>
        <a:srgbClr val="0091C9"/>
      </a:accent2>
      <a:accent3>
        <a:srgbClr val="003893"/>
      </a:accent3>
      <a:accent4>
        <a:srgbClr val="56008C"/>
      </a:accent4>
      <a:accent5>
        <a:srgbClr val="009E49"/>
      </a:accent5>
      <a:accent6>
        <a:srgbClr val="D81E05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NHSBT corp Presentation</Template>
  <TotalTime>4815</TotalTime>
  <Words>786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Lucida Grande</vt:lpstr>
      <vt:lpstr>NHSBT corp Presentation</vt:lpstr>
      <vt:lpstr>Attendance Case Management Support – HR Direct (Updated September 2019)</vt:lpstr>
      <vt:lpstr>Context</vt:lpstr>
      <vt:lpstr>How to register a case at 28 days</vt:lpstr>
      <vt:lpstr>How to register a case proceeding to a Stage 3</vt:lpstr>
      <vt:lpstr>What to expect from HR Direct</vt:lpstr>
      <vt:lpstr>What to expect from HR Direct (continued)</vt:lpstr>
      <vt:lpstr>You may be thinking.....</vt:lpstr>
      <vt:lpstr>Why do cases have to be registered at 28 days?</vt:lpstr>
      <vt:lpstr>Can I register a case earlier than 28 days?</vt:lpstr>
      <vt:lpstr>Why do cases proceeding to stage 3 need to be registered</vt:lpstr>
      <vt:lpstr>Will I have access to HR to support at formal hearings</vt:lpstr>
      <vt:lpstr>What are the Key performance Indicators for Attendance?</vt:lpstr>
      <vt:lpstr>Where to obtain further information</vt:lpstr>
    </vt:vector>
  </TitlesOfParts>
  <Company>NHSBT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H</dc:creator>
  <cp:lastModifiedBy>Curtis Gail</cp:lastModifiedBy>
  <cp:revision>167</cp:revision>
  <cp:lastPrinted>2012-12-05T10:20:30Z</cp:lastPrinted>
  <dcterms:created xsi:type="dcterms:W3CDTF">2013-07-02T08:32:42Z</dcterms:created>
  <dcterms:modified xsi:type="dcterms:W3CDTF">2019-09-10T11:35:51Z</dcterms:modified>
</cp:coreProperties>
</file>