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BCE2C-5817-42C6-A187-22A0BB195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234D3-BEC0-4BC5-A48A-51426BE78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FE78F-44BB-4A5D-8070-0E5ED676D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A19B-A59F-4141-B3C4-0D43CCCAB2D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E2A67-C7EB-49C7-A177-615613F0A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E2E7E-6998-43AA-8757-F0271C227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9935-C4FE-4E98-84EF-65AFC9506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74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A0740-318B-4AC9-B7A6-262D7569E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22C0EB-27CF-406F-99ED-0F7F5F400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1ABCE-532B-4B60-86FB-0B680009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A19B-A59F-4141-B3C4-0D43CCCAB2D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8F99C-AB25-4ED3-BF20-26FFA4E90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BC646-E82C-4B4D-9502-766BE5DA0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9935-C4FE-4E98-84EF-65AFC9506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72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9DA6B8-3391-4563-BEB4-24F496B96A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2A7EB5-B10E-4DBD-9291-AA6782515A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BE0A6-1775-424A-840F-9DA3EE2D2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A19B-A59F-4141-B3C4-0D43CCCAB2D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86C30-65A9-4E4F-8D2E-15CBE024E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F7477-A931-4A15-8615-F91644D33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9935-C4FE-4E98-84EF-65AFC9506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53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65AFC-03AD-4DE5-9CF2-2FE543208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6FEAF-5247-4A3B-A423-11A995F2D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E5FD8-D901-42D1-93ED-05BEF129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A19B-A59F-4141-B3C4-0D43CCCAB2D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8ADC9-F27C-4B98-BBAA-68DE5173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428FD-1079-44AF-8F7D-4D0D1406A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9935-C4FE-4E98-84EF-65AFC9506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49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F7128-99DB-49FB-98CE-ADCC79130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17584-210C-4F04-BFA9-1725A81BE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A2A07-F589-422D-A01F-91C47BB70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A19B-A59F-4141-B3C4-0D43CCCAB2D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81C3B-8EFE-4E58-9E6C-611DB001D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50F3C-1179-494C-A044-589865BD8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9935-C4FE-4E98-84EF-65AFC9506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50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23239-A26C-4B91-82CC-706F77BEA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0A5DF-8501-4589-AD9C-6651FFB74F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9B5119-F8AA-4A14-96FA-3F8F61078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F701D3-0457-4347-8BF5-28997B9A2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A19B-A59F-4141-B3C4-0D43CCCAB2D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A55732-1A63-4E91-A294-B21F44702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7F7EED-7FBD-40A5-9066-E2D5D0283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9935-C4FE-4E98-84EF-65AFC9506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659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EF8D5-28C2-4472-B477-9D73BA4D3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8994C-EB7B-4858-A22A-C1613061A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615F8B-8DA0-4807-93C2-7870610D4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A2747F-D16F-48AE-8BA3-2AC773732A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E73114-7D52-4605-A678-6A742F253E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7EB224-E49B-4EFB-BC9A-508C28827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A19B-A59F-4141-B3C4-0D43CCCAB2D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165210-6216-4127-BE61-5B363A914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8431CF-A182-4AA0-99FB-EAE6213AE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9935-C4FE-4E98-84EF-65AFC9506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25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8C4D8-7C07-4D6B-99CE-4B9CCD24B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BA3942-A1FE-4D06-8F50-96BB2BDAC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A19B-A59F-4141-B3C4-0D43CCCAB2D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4F91EA-0267-49C0-A7E4-9A5B3A9A5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C4B5F-662A-4FD8-9AB3-CBFFAE631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9935-C4FE-4E98-84EF-65AFC9506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91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2C8559-DA5F-4D7A-B85F-2CDE00A0E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A19B-A59F-4141-B3C4-0D43CCCAB2D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8CE917-D704-41BF-B444-9C19C4421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3F9E38-C5CD-4AAE-89D6-A8D33E838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9935-C4FE-4E98-84EF-65AFC9506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11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CEE02-9D74-41D3-B449-91D5080EE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9C409-87C3-4FED-B1F0-FAE27FBB8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34A15-762F-46CE-8E7A-CE01CB6CB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4343D-96DE-4E59-92C2-61524E8B5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A19B-A59F-4141-B3C4-0D43CCCAB2D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0395BD-D2FB-4D15-A4BD-368B7506A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7558C-CD65-49A7-9483-DB9E2E826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9935-C4FE-4E98-84EF-65AFC9506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41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3E18B-4D1F-4FF8-91C0-999ABC22A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899E68-100F-4C12-9957-FA4141F3C4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0079A6-E84A-4D20-8983-E629DC4DC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42496E-03D3-4DC7-9E9A-578374FF5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A19B-A59F-4141-B3C4-0D43CCCAB2D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A5E221-A988-4173-9D54-4E2C8DF1C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96950-E9FC-4DB2-8EBD-27356DEDC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9935-C4FE-4E98-84EF-65AFC9506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55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23F281-5670-490B-83F3-A628A5F4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DB7FB-39BC-477C-BD9E-7A572B2CB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149A9-44B4-422D-9378-ACF6284DBE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5A19B-A59F-4141-B3C4-0D43CCCAB2D8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E5BC1-67D8-4F75-8E53-A6DFFE1467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3AE81-E530-43F6-BE17-08D08D181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99935-C4FE-4E98-84EF-65AFC9506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60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A815691E-F0E4-47A1-82E4-CA9EE7CA86D4}"/>
              </a:ext>
            </a:extLst>
          </p:cNvPr>
          <p:cNvSpPr/>
          <p:nvPr/>
        </p:nvSpPr>
        <p:spPr>
          <a:xfrm>
            <a:off x="1287845" y="1606338"/>
            <a:ext cx="3148717" cy="649682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HYBRID WORKING GUIDANCE</a:t>
            </a:r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35D46B23-B2DF-4EE1-92DB-EF55B048EFF2}"/>
              </a:ext>
            </a:extLst>
          </p:cNvPr>
          <p:cNvSpPr/>
          <p:nvPr/>
        </p:nvSpPr>
        <p:spPr>
          <a:xfrm>
            <a:off x="1287845" y="2532785"/>
            <a:ext cx="3148717" cy="63166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COVID-19 </a:t>
            </a:r>
          </a:p>
          <a:p>
            <a:pPr algn="ctr"/>
            <a:r>
              <a:rPr lang="en-GB" dirty="0"/>
              <a:t>SELF ASSESSMENT TOOL</a:t>
            </a: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7378FE98-9D79-4FC6-8821-B5A9F7A5D8F7}"/>
              </a:ext>
            </a:extLst>
          </p:cNvPr>
          <p:cNvSpPr/>
          <p:nvPr/>
        </p:nvSpPr>
        <p:spPr>
          <a:xfrm>
            <a:off x="4747549" y="1606337"/>
            <a:ext cx="2968954" cy="649682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WORKSTATION ASSESSMENT</a:t>
            </a:r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90508A8C-6267-46C8-A0F5-9F4E7466E10D}"/>
              </a:ext>
            </a:extLst>
          </p:cNvPr>
          <p:cNvSpPr/>
          <p:nvPr/>
        </p:nvSpPr>
        <p:spPr>
          <a:xfrm>
            <a:off x="7957668" y="1592751"/>
            <a:ext cx="2968954" cy="646748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WELLBEING ACTION PLAN</a:t>
            </a: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436C2E8E-86A5-4967-8982-0C7813092BCE}"/>
              </a:ext>
            </a:extLst>
          </p:cNvPr>
          <p:cNvSpPr/>
          <p:nvPr/>
        </p:nvSpPr>
        <p:spPr>
          <a:xfrm>
            <a:off x="7957668" y="2505620"/>
            <a:ext cx="2968954" cy="656213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PREPARING FOR A WELLBEING CONVERSATION</a:t>
            </a:r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4C23B42-E9DA-4541-9E44-9BA30EE17926}"/>
              </a:ext>
            </a:extLst>
          </p:cNvPr>
          <p:cNvSpPr/>
          <p:nvPr/>
        </p:nvSpPr>
        <p:spPr>
          <a:xfrm>
            <a:off x="1021829" y="1326629"/>
            <a:ext cx="10148341" cy="2188565"/>
          </a:xfrm>
          <a:prstGeom prst="flowChartAlternate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AC57C1-B3DA-4E42-AE17-E0536E047C79}"/>
              </a:ext>
            </a:extLst>
          </p:cNvPr>
          <p:cNvSpPr/>
          <p:nvPr/>
        </p:nvSpPr>
        <p:spPr>
          <a:xfrm>
            <a:off x="2738520" y="4877939"/>
            <a:ext cx="3117954" cy="764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WORKING AGREEMENT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BF57EE-53A4-40F6-836D-01CAABD13181}"/>
              </a:ext>
            </a:extLst>
          </p:cNvPr>
          <p:cNvSpPr/>
          <p:nvPr/>
        </p:nvSpPr>
        <p:spPr>
          <a:xfrm>
            <a:off x="6197500" y="4877939"/>
            <a:ext cx="3117954" cy="764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WELLBEING STATUS</a:t>
            </a:r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C61BD479-5F28-465A-ACFF-418342C94D6C}"/>
              </a:ext>
            </a:extLst>
          </p:cNvPr>
          <p:cNvSpPr/>
          <p:nvPr/>
        </p:nvSpPr>
        <p:spPr>
          <a:xfrm>
            <a:off x="4747549" y="2508237"/>
            <a:ext cx="2968954" cy="656213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CLINICAL SUPERVISION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093603-8E73-48FE-B106-FDE777718224}"/>
              </a:ext>
            </a:extLst>
          </p:cNvPr>
          <p:cNvSpPr/>
          <p:nvPr/>
        </p:nvSpPr>
        <p:spPr>
          <a:xfrm>
            <a:off x="6197500" y="6217056"/>
            <a:ext cx="1301608" cy="427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MENTAL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2E0391-67D8-40EA-8E2A-D3078DC3B58A}"/>
              </a:ext>
            </a:extLst>
          </p:cNvPr>
          <p:cNvSpPr/>
          <p:nvPr/>
        </p:nvSpPr>
        <p:spPr>
          <a:xfrm>
            <a:off x="8144973" y="6217055"/>
            <a:ext cx="1301608" cy="427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PHYSICAL</a:t>
            </a:r>
          </a:p>
        </p:txBody>
      </p:sp>
      <p:sp>
        <p:nvSpPr>
          <p:cNvPr id="15" name="Flowchart: Alternate Process 14">
            <a:extLst>
              <a:ext uri="{FF2B5EF4-FFF2-40B4-BE49-F238E27FC236}">
                <a16:creationId xmlns:a16="http://schemas.microsoft.com/office/drawing/2014/main" id="{ED8A3AA1-A1FF-40CA-97BD-6A53D0A953C9}"/>
              </a:ext>
            </a:extLst>
          </p:cNvPr>
          <p:cNvSpPr/>
          <p:nvPr/>
        </p:nvSpPr>
        <p:spPr>
          <a:xfrm>
            <a:off x="4607760" y="382249"/>
            <a:ext cx="3148717" cy="434716"/>
          </a:xfrm>
          <a:prstGeom prst="flowChartAlternate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WELLBEING BEST PRACTICE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82E1B540-87AF-47EC-B442-32169FEE2C46}"/>
              </a:ext>
            </a:extLst>
          </p:cNvPr>
          <p:cNvSpPr/>
          <p:nvPr/>
        </p:nvSpPr>
        <p:spPr>
          <a:xfrm>
            <a:off x="5951095" y="928032"/>
            <a:ext cx="599607" cy="3275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04113919-3BB2-45B6-9613-906E85BB725C}"/>
              </a:ext>
            </a:extLst>
          </p:cNvPr>
          <p:cNvSpPr/>
          <p:nvPr/>
        </p:nvSpPr>
        <p:spPr>
          <a:xfrm>
            <a:off x="6570808" y="5765965"/>
            <a:ext cx="599607" cy="3275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B6351986-07C1-4B13-BEAE-56D1E5F12528}"/>
              </a:ext>
            </a:extLst>
          </p:cNvPr>
          <p:cNvSpPr/>
          <p:nvPr/>
        </p:nvSpPr>
        <p:spPr>
          <a:xfrm>
            <a:off x="8394611" y="5765964"/>
            <a:ext cx="599607" cy="3275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6A26EF47-0F5A-4EA8-BB7F-CECAD9746F8A}"/>
              </a:ext>
            </a:extLst>
          </p:cNvPr>
          <p:cNvSpPr/>
          <p:nvPr/>
        </p:nvSpPr>
        <p:spPr>
          <a:xfrm rot="2208944">
            <a:off x="3962725" y="3875092"/>
            <a:ext cx="852023" cy="8172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535D7E43-A500-49B3-B7CB-4FDF0B8B1F8D}"/>
              </a:ext>
            </a:extLst>
          </p:cNvPr>
          <p:cNvSpPr/>
          <p:nvPr/>
        </p:nvSpPr>
        <p:spPr>
          <a:xfrm rot="19678075">
            <a:off x="7319645" y="3875532"/>
            <a:ext cx="717014" cy="8663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55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35D46B23-B2DF-4EE1-92DB-EF55B048EFF2}"/>
              </a:ext>
            </a:extLst>
          </p:cNvPr>
          <p:cNvSpPr/>
          <p:nvPr/>
        </p:nvSpPr>
        <p:spPr>
          <a:xfrm>
            <a:off x="1632755" y="1778517"/>
            <a:ext cx="2152262" cy="741350"/>
          </a:xfrm>
          <a:prstGeom prst="flowChartAlternate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GOOD</a:t>
            </a: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7378FE98-9D79-4FC6-8821-B5A9F7A5D8F7}"/>
              </a:ext>
            </a:extLst>
          </p:cNvPr>
          <p:cNvSpPr/>
          <p:nvPr/>
        </p:nvSpPr>
        <p:spPr>
          <a:xfrm>
            <a:off x="5601293" y="1751658"/>
            <a:ext cx="1817557" cy="759188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CONCERNS</a:t>
            </a:r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90508A8C-6267-46C8-A0F5-9F4E7466E10D}"/>
              </a:ext>
            </a:extLst>
          </p:cNvPr>
          <p:cNvSpPr/>
          <p:nvPr/>
        </p:nvSpPr>
        <p:spPr>
          <a:xfrm>
            <a:off x="7505468" y="1750719"/>
            <a:ext cx="1909411" cy="754694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POOR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BF57EE-53A4-40F6-836D-01CAABD13181}"/>
              </a:ext>
            </a:extLst>
          </p:cNvPr>
          <p:cNvSpPr/>
          <p:nvPr/>
        </p:nvSpPr>
        <p:spPr>
          <a:xfrm>
            <a:off x="4196388" y="632142"/>
            <a:ext cx="3429000" cy="652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MENTAL WELLBEING STATUS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3E93BE-4A8E-4B3B-9A82-CE23465E9187}"/>
              </a:ext>
            </a:extLst>
          </p:cNvPr>
          <p:cNvSpPr/>
          <p:nvPr/>
        </p:nvSpPr>
        <p:spPr>
          <a:xfrm>
            <a:off x="1539999" y="3232343"/>
            <a:ext cx="2313872" cy="53689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 SPECIFIC ACTION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E5CEF9-361A-4497-924A-1F3EDC697C32}"/>
              </a:ext>
            </a:extLst>
          </p:cNvPr>
          <p:cNvSpPr/>
          <p:nvPr/>
        </p:nvSpPr>
        <p:spPr>
          <a:xfrm>
            <a:off x="5950794" y="3205450"/>
            <a:ext cx="3048521" cy="50667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Is COVID the main </a:t>
            </a:r>
            <a:r>
              <a:rPr lang="en-GB" b="1" u="sng" dirty="0"/>
              <a:t>cause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22F34E90-8F4B-4F20-B058-39629FC0AB83}"/>
              </a:ext>
            </a:extLst>
          </p:cNvPr>
          <p:cNvSpPr/>
          <p:nvPr/>
        </p:nvSpPr>
        <p:spPr>
          <a:xfrm>
            <a:off x="7156947" y="2656194"/>
            <a:ext cx="697042" cy="468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673F734E-E555-497A-9274-FEA53C0CCBAB}"/>
              </a:ext>
            </a:extLst>
          </p:cNvPr>
          <p:cNvSpPr/>
          <p:nvPr/>
        </p:nvSpPr>
        <p:spPr>
          <a:xfrm>
            <a:off x="10026049" y="4442929"/>
            <a:ext cx="1702706" cy="888428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HS&amp;W to action / facilitate as individual or group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8423718C-2349-4856-BBFA-25A30ABAD0A6}"/>
              </a:ext>
            </a:extLst>
          </p:cNvPr>
          <p:cNvSpPr/>
          <p:nvPr/>
        </p:nvSpPr>
        <p:spPr>
          <a:xfrm>
            <a:off x="6985363" y="3873749"/>
            <a:ext cx="1094943" cy="6190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</a:t>
            </a:r>
          </a:p>
        </p:txBody>
      </p:sp>
      <p:sp>
        <p:nvSpPr>
          <p:cNvPr id="18" name="Flowchart: Alternate Process 17">
            <a:extLst>
              <a:ext uri="{FF2B5EF4-FFF2-40B4-BE49-F238E27FC236}">
                <a16:creationId xmlns:a16="http://schemas.microsoft.com/office/drawing/2014/main" id="{B47D76A1-9A26-495F-A666-6271837A323D}"/>
              </a:ext>
            </a:extLst>
          </p:cNvPr>
          <p:cNvSpPr/>
          <p:nvPr/>
        </p:nvSpPr>
        <p:spPr>
          <a:xfrm>
            <a:off x="6069641" y="4654446"/>
            <a:ext cx="2969463" cy="2016177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SIGNPOSTING: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Wellbeing Action Plan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Use MHWC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Use EAP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Every Mind Matters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My Whole Self MOT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Tailored Adjustment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Self Care Package</a:t>
            </a: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B57B30C1-AEEA-4287-806D-7508D04FA40F}"/>
              </a:ext>
            </a:extLst>
          </p:cNvPr>
          <p:cNvSpPr/>
          <p:nvPr/>
        </p:nvSpPr>
        <p:spPr>
          <a:xfrm>
            <a:off x="10162009" y="3035668"/>
            <a:ext cx="1430786" cy="703349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Raise as query to HR Direct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33A328BD-D250-4B91-B0EB-23764CEC36E5}"/>
              </a:ext>
            </a:extLst>
          </p:cNvPr>
          <p:cNvSpPr/>
          <p:nvPr/>
        </p:nvSpPr>
        <p:spPr>
          <a:xfrm>
            <a:off x="2167241" y="2749427"/>
            <a:ext cx="1059388" cy="431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YES</a:t>
            </a:r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DD39DEFD-6B88-461E-B010-5091312AC2BC}"/>
              </a:ext>
            </a:extLst>
          </p:cNvPr>
          <p:cNvSpPr/>
          <p:nvPr/>
        </p:nvSpPr>
        <p:spPr>
          <a:xfrm>
            <a:off x="10530919" y="3832410"/>
            <a:ext cx="697042" cy="468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lowchart: Alternate Process 21">
            <a:extLst>
              <a:ext uri="{FF2B5EF4-FFF2-40B4-BE49-F238E27FC236}">
                <a16:creationId xmlns:a16="http://schemas.microsoft.com/office/drawing/2014/main" id="{26E21851-88E7-4A8C-B05D-60E1FCB828FF}"/>
              </a:ext>
            </a:extLst>
          </p:cNvPr>
          <p:cNvSpPr/>
          <p:nvPr/>
        </p:nvSpPr>
        <p:spPr>
          <a:xfrm>
            <a:off x="1385918" y="5202047"/>
            <a:ext cx="2567303" cy="808117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REMIND THERE IS SUPPORT IF REQUIRED</a:t>
            </a: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9C731D4E-20E5-46D8-A68B-706C88708ECF}"/>
              </a:ext>
            </a:extLst>
          </p:cNvPr>
          <p:cNvSpPr/>
          <p:nvPr/>
        </p:nvSpPr>
        <p:spPr>
          <a:xfrm>
            <a:off x="2289313" y="3974616"/>
            <a:ext cx="697042" cy="10260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998EF457-5A08-48E7-8744-0413530816B5}"/>
              </a:ext>
            </a:extLst>
          </p:cNvPr>
          <p:cNvSpPr/>
          <p:nvPr/>
        </p:nvSpPr>
        <p:spPr>
          <a:xfrm>
            <a:off x="9082358" y="3057623"/>
            <a:ext cx="996608" cy="659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YES</a:t>
            </a: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ACDC9D9D-826E-4653-9B7E-E6F0A7E47A34}"/>
              </a:ext>
            </a:extLst>
          </p:cNvPr>
          <p:cNvSpPr/>
          <p:nvPr/>
        </p:nvSpPr>
        <p:spPr>
          <a:xfrm rot="17880156">
            <a:off x="3167813" y="3603508"/>
            <a:ext cx="3143636" cy="462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IF ISSUES MOVES HERE</a:t>
            </a:r>
          </a:p>
        </p:txBody>
      </p:sp>
      <p:sp>
        <p:nvSpPr>
          <p:cNvPr id="28" name="Flowchart: Alternate Process 27">
            <a:extLst>
              <a:ext uri="{FF2B5EF4-FFF2-40B4-BE49-F238E27FC236}">
                <a16:creationId xmlns:a16="http://schemas.microsoft.com/office/drawing/2014/main" id="{0F10E806-B9BB-4B5A-936A-553DF18326E0}"/>
              </a:ext>
            </a:extLst>
          </p:cNvPr>
          <p:cNvSpPr/>
          <p:nvPr/>
        </p:nvSpPr>
        <p:spPr>
          <a:xfrm>
            <a:off x="10512093" y="6129525"/>
            <a:ext cx="807666" cy="622092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NHS Charities</a:t>
            </a:r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E767196D-7E4C-487A-9A92-4A589257CAD5}"/>
              </a:ext>
            </a:extLst>
          </p:cNvPr>
          <p:cNvSpPr/>
          <p:nvPr/>
        </p:nvSpPr>
        <p:spPr>
          <a:xfrm>
            <a:off x="10528881" y="5606105"/>
            <a:ext cx="697042" cy="468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53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35D46B23-B2DF-4EE1-92DB-EF55B048EFF2}"/>
              </a:ext>
            </a:extLst>
          </p:cNvPr>
          <p:cNvSpPr/>
          <p:nvPr/>
        </p:nvSpPr>
        <p:spPr>
          <a:xfrm>
            <a:off x="1846364" y="1442485"/>
            <a:ext cx="2043583" cy="678580"/>
          </a:xfrm>
          <a:prstGeom prst="flowChartAlternate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GOOD</a:t>
            </a: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7378FE98-9D79-4FC6-8821-B5A9F7A5D8F7}"/>
              </a:ext>
            </a:extLst>
          </p:cNvPr>
          <p:cNvSpPr/>
          <p:nvPr/>
        </p:nvSpPr>
        <p:spPr>
          <a:xfrm>
            <a:off x="5200139" y="1442485"/>
            <a:ext cx="1893133" cy="67858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CONCERNS</a:t>
            </a:r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90508A8C-6267-46C8-A0F5-9F4E7466E10D}"/>
              </a:ext>
            </a:extLst>
          </p:cNvPr>
          <p:cNvSpPr/>
          <p:nvPr/>
        </p:nvSpPr>
        <p:spPr>
          <a:xfrm>
            <a:off x="7181232" y="1442485"/>
            <a:ext cx="1823726" cy="678580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POOR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BF57EE-53A4-40F6-836D-01CAABD13181}"/>
              </a:ext>
            </a:extLst>
          </p:cNvPr>
          <p:cNvSpPr/>
          <p:nvPr/>
        </p:nvSpPr>
        <p:spPr>
          <a:xfrm>
            <a:off x="4293508" y="478754"/>
            <a:ext cx="3288317" cy="560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PHYSICAL WELLBEING STATUS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3E93BE-4A8E-4B3B-9A82-CE23465E9187}"/>
              </a:ext>
            </a:extLst>
          </p:cNvPr>
          <p:cNvSpPr/>
          <p:nvPr/>
        </p:nvSpPr>
        <p:spPr>
          <a:xfrm>
            <a:off x="1706752" y="3185533"/>
            <a:ext cx="2278505" cy="67858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 SPECIFIC ACTION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E5CEF9-361A-4497-924A-1F3EDC697C32}"/>
              </a:ext>
            </a:extLst>
          </p:cNvPr>
          <p:cNvSpPr/>
          <p:nvPr/>
        </p:nvSpPr>
        <p:spPr>
          <a:xfrm>
            <a:off x="5347440" y="2803284"/>
            <a:ext cx="3549542" cy="76449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Is COVID the main cause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B2A29999-35F4-4E57-B981-1F997E66CF56}"/>
              </a:ext>
            </a:extLst>
          </p:cNvPr>
          <p:cNvSpPr/>
          <p:nvPr/>
        </p:nvSpPr>
        <p:spPr>
          <a:xfrm>
            <a:off x="5896040" y="2227953"/>
            <a:ext cx="697042" cy="468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22F34E90-8F4B-4F20-B058-39629FC0AB83}"/>
              </a:ext>
            </a:extLst>
          </p:cNvPr>
          <p:cNvSpPr/>
          <p:nvPr/>
        </p:nvSpPr>
        <p:spPr>
          <a:xfrm>
            <a:off x="7676230" y="2227952"/>
            <a:ext cx="697042" cy="468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673F734E-E555-497A-9274-FEA53C0CCBAB}"/>
              </a:ext>
            </a:extLst>
          </p:cNvPr>
          <p:cNvSpPr/>
          <p:nvPr/>
        </p:nvSpPr>
        <p:spPr>
          <a:xfrm>
            <a:off x="10092055" y="4439063"/>
            <a:ext cx="1735184" cy="79581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HS&amp;W to action / facilitate according to need</a:t>
            </a:r>
          </a:p>
        </p:txBody>
      </p:sp>
      <p:sp>
        <p:nvSpPr>
          <p:cNvPr id="18" name="Flowchart: Alternate Process 17">
            <a:extLst>
              <a:ext uri="{FF2B5EF4-FFF2-40B4-BE49-F238E27FC236}">
                <a16:creationId xmlns:a16="http://schemas.microsoft.com/office/drawing/2014/main" id="{B47D76A1-9A26-495F-A666-6271837A323D}"/>
              </a:ext>
            </a:extLst>
          </p:cNvPr>
          <p:cNvSpPr/>
          <p:nvPr/>
        </p:nvSpPr>
        <p:spPr>
          <a:xfrm>
            <a:off x="5174261" y="4301781"/>
            <a:ext cx="4202086" cy="1695731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/>
              <a:t>SIGNPOSTING: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Physiotherapy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Occupational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Tailored Adjustments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Task Checklists / Work Station Assessment Provision of Specialist Equipment </a:t>
            </a: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B57B30C1-AEEA-4287-806D-7508D04FA40F}"/>
              </a:ext>
            </a:extLst>
          </p:cNvPr>
          <p:cNvSpPr/>
          <p:nvPr/>
        </p:nvSpPr>
        <p:spPr>
          <a:xfrm>
            <a:off x="10092055" y="2716059"/>
            <a:ext cx="1570292" cy="938948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Raise as query to HR Direct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33A328BD-D250-4B91-B0EB-23764CEC36E5}"/>
              </a:ext>
            </a:extLst>
          </p:cNvPr>
          <p:cNvSpPr/>
          <p:nvPr/>
        </p:nvSpPr>
        <p:spPr>
          <a:xfrm>
            <a:off x="2519634" y="2265319"/>
            <a:ext cx="697042" cy="468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DD39DEFD-6B88-461E-B010-5091312AC2BC}"/>
              </a:ext>
            </a:extLst>
          </p:cNvPr>
          <p:cNvSpPr/>
          <p:nvPr/>
        </p:nvSpPr>
        <p:spPr>
          <a:xfrm>
            <a:off x="10528680" y="3860817"/>
            <a:ext cx="697042" cy="468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lowchart: Alternate Process 21">
            <a:extLst>
              <a:ext uri="{FF2B5EF4-FFF2-40B4-BE49-F238E27FC236}">
                <a16:creationId xmlns:a16="http://schemas.microsoft.com/office/drawing/2014/main" id="{26E21851-88E7-4A8C-B05D-60E1FCB828FF}"/>
              </a:ext>
            </a:extLst>
          </p:cNvPr>
          <p:cNvSpPr/>
          <p:nvPr/>
        </p:nvSpPr>
        <p:spPr>
          <a:xfrm>
            <a:off x="747010" y="5076225"/>
            <a:ext cx="4137285" cy="67858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REMIND THERE IS SUPPORT IF REQUIRED</a:t>
            </a: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9C731D4E-20E5-46D8-A68B-706C88708ECF}"/>
              </a:ext>
            </a:extLst>
          </p:cNvPr>
          <p:cNvSpPr/>
          <p:nvPr/>
        </p:nvSpPr>
        <p:spPr>
          <a:xfrm>
            <a:off x="2467131" y="4399055"/>
            <a:ext cx="697042" cy="468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owchart: Alternate Process 24">
            <a:extLst>
              <a:ext uri="{FF2B5EF4-FFF2-40B4-BE49-F238E27FC236}">
                <a16:creationId xmlns:a16="http://schemas.microsoft.com/office/drawing/2014/main" id="{B218C30B-9E94-4641-9050-55F3DFF76686}"/>
              </a:ext>
            </a:extLst>
          </p:cNvPr>
          <p:cNvSpPr/>
          <p:nvPr/>
        </p:nvSpPr>
        <p:spPr>
          <a:xfrm>
            <a:off x="10037868" y="5732119"/>
            <a:ext cx="732412" cy="480716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BAU</a:t>
            </a:r>
          </a:p>
        </p:txBody>
      </p:sp>
      <p:sp>
        <p:nvSpPr>
          <p:cNvPr id="26" name="Flowchart: Alternate Process 25">
            <a:extLst>
              <a:ext uri="{FF2B5EF4-FFF2-40B4-BE49-F238E27FC236}">
                <a16:creationId xmlns:a16="http://schemas.microsoft.com/office/drawing/2014/main" id="{7D47344D-3ACC-4910-86C2-35D34D2972A0}"/>
              </a:ext>
            </a:extLst>
          </p:cNvPr>
          <p:cNvSpPr/>
          <p:nvPr/>
        </p:nvSpPr>
        <p:spPr>
          <a:xfrm>
            <a:off x="10959647" y="5732119"/>
            <a:ext cx="807666" cy="622092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NHS Charities</a:t>
            </a: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6DE46DF8-04A7-4ABF-B151-CDCB61269CF3}"/>
              </a:ext>
            </a:extLst>
          </p:cNvPr>
          <p:cNvSpPr/>
          <p:nvPr/>
        </p:nvSpPr>
        <p:spPr>
          <a:xfrm>
            <a:off x="9004958" y="2855814"/>
            <a:ext cx="996608" cy="659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YES</a:t>
            </a:r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2C0AFB1B-A2E5-42FD-BC2D-6954EA12E311}"/>
              </a:ext>
            </a:extLst>
          </p:cNvPr>
          <p:cNvSpPr/>
          <p:nvPr/>
        </p:nvSpPr>
        <p:spPr>
          <a:xfrm>
            <a:off x="6495677" y="3654703"/>
            <a:ext cx="1094943" cy="6190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</a:t>
            </a:r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0EFEC742-E189-45E3-982C-89C2D2A97847}"/>
              </a:ext>
            </a:extLst>
          </p:cNvPr>
          <p:cNvSpPr/>
          <p:nvPr/>
        </p:nvSpPr>
        <p:spPr>
          <a:xfrm>
            <a:off x="10181996" y="5329691"/>
            <a:ext cx="498495" cy="3661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2682FB22-E266-4E84-B334-1D02880B7046}"/>
              </a:ext>
            </a:extLst>
          </p:cNvPr>
          <p:cNvSpPr/>
          <p:nvPr/>
        </p:nvSpPr>
        <p:spPr>
          <a:xfrm>
            <a:off x="11114232" y="5296683"/>
            <a:ext cx="498495" cy="3661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63933FCA-9464-4938-81A5-E048BDCDEE4A}"/>
              </a:ext>
            </a:extLst>
          </p:cNvPr>
          <p:cNvSpPr/>
          <p:nvPr/>
        </p:nvSpPr>
        <p:spPr>
          <a:xfrm rot="17880156">
            <a:off x="2915666" y="3309480"/>
            <a:ext cx="3143636" cy="462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IF ISSUES MOVES HERE</a:t>
            </a:r>
          </a:p>
        </p:txBody>
      </p:sp>
    </p:spTree>
    <p:extLst>
      <p:ext uri="{BB962C8B-B14F-4D97-AF65-F5344CB8AC3E}">
        <p14:creationId xmlns:p14="http://schemas.microsoft.com/office/powerpoint/2010/main" val="1481424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Pentagon 3">
            <a:extLst>
              <a:ext uri="{FF2B5EF4-FFF2-40B4-BE49-F238E27FC236}">
                <a16:creationId xmlns:a16="http://schemas.microsoft.com/office/drawing/2014/main" id="{30B42D1C-8F0D-494E-95FB-CB62AE87F5B4}"/>
              </a:ext>
            </a:extLst>
          </p:cNvPr>
          <p:cNvSpPr/>
          <p:nvPr/>
        </p:nvSpPr>
        <p:spPr>
          <a:xfrm>
            <a:off x="943131" y="1551483"/>
            <a:ext cx="10305737" cy="203116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Understand any pre-existing (underlying) health issues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Identify additional impact of COVID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Review support requirements and refer (as necessary)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Support is aimed to return person to their pre-COVID status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Management of pre-existing (underlying) health issues returns to BAU process / support options</a:t>
            </a: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D0D470DF-0813-4B7C-9103-18AC3D04E39D}"/>
              </a:ext>
            </a:extLst>
          </p:cNvPr>
          <p:cNvSpPr/>
          <p:nvPr/>
        </p:nvSpPr>
        <p:spPr>
          <a:xfrm>
            <a:off x="4243464" y="637082"/>
            <a:ext cx="3148717" cy="434716"/>
          </a:xfrm>
          <a:prstGeom prst="flowChartAlternate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HS&amp;W ACTION / STEPS</a:t>
            </a:r>
          </a:p>
        </p:txBody>
      </p:sp>
    </p:spTree>
    <p:extLst>
      <p:ext uri="{BB962C8B-B14F-4D97-AF65-F5344CB8AC3E}">
        <p14:creationId xmlns:p14="http://schemas.microsoft.com/office/powerpoint/2010/main" val="2950204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210</Words>
  <Application>Microsoft Office PowerPoint</Application>
  <PresentationFormat>Widescreen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Smith</dc:creator>
  <cp:lastModifiedBy>Caroline Cleary</cp:lastModifiedBy>
  <cp:revision>19</cp:revision>
  <dcterms:created xsi:type="dcterms:W3CDTF">2021-08-12T13:11:44Z</dcterms:created>
  <dcterms:modified xsi:type="dcterms:W3CDTF">2021-10-29T14:52:20Z</dcterms:modified>
</cp:coreProperties>
</file>