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524" r:id="rId3"/>
    <p:sldId id="526" r:id="rId4"/>
    <p:sldId id="534" r:id="rId5"/>
    <p:sldId id="535" r:id="rId6"/>
    <p:sldId id="531" r:id="rId7"/>
    <p:sldId id="532" r:id="rId8"/>
    <p:sldId id="528" r:id="rId9"/>
    <p:sldId id="529" r:id="rId10"/>
    <p:sldId id="533" r:id="rId11"/>
    <p:sldId id="350" r:id="rId12"/>
  </p:sldIdLst>
  <p:sldSz cx="9144000" cy="6858000" type="screen4x3"/>
  <p:notesSz cx="6797675" cy="9874250"/>
  <p:defaultTextStyle>
    <a:defPPr>
      <a:defRPr lang="en-US"/>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83026" autoAdjust="0"/>
  </p:normalViewPr>
  <p:slideViewPr>
    <p:cSldViewPr>
      <p:cViewPr varScale="1">
        <p:scale>
          <a:sx n="105" d="100"/>
          <a:sy n="105" d="100"/>
        </p:scale>
        <p:origin x="1902" y="108"/>
      </p:cViewPr>
      <p:guideLst>
        <p:guide orient="horz" pos="2160"/>
        <p:guide pos="2880"/>
      </p:guideLst>
    </p:cSldViewPr>
  </p:slideViewPr>
  <p:notesTextViewPr>
    <p:cViewPr>
      <p:scale>
        <a:sx n="1" d="1"/>
        <a:sy n="1" d="1"/>
      </p:scale>
      <p:origin x="0" y="0"/>
    </p:cViewPr>
  </p:notesTextViewPr>
  <p:sorterViewPr>
    <p:cViewPr>
      <p:scale>
        <a:sx n="66" d="100"/>
        <a:sy n="66" d="100"/>
      </p:scale>
      <p:origin x="0" y="24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4140E9-D32E-4CE9-804F-2349F4665D90}"/>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7B32A115-BAD1-4783-937F-D4AAA8ED3505}"/>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BB1DFBA-C44F-463E-B8C1-460E67027C2F}" type="datetimeFigureOut">
              <a:rPr lang="en-GB"/>
              <a:pPr>
                <a:defRPr/>
              </a:pPr>
              <a:t>28/10/2020</a:t>
            </a:fld>
            <a:endParaRPr lang="en-GB"/>
          </a:p>
        </p:txBody>
      </p:sp>
      <p:sp>
        <p:nvSpPr>
          <p:cNvPr id="4" name="Slide Image Placeholder 3">
            <a:extLst>
              <a:ext uri="{FF2B5EF4-FFF2-40B4-BE49-F238E27FC236}">
                <a16:creationId xmlns:a16="http://schemas.microsoft.com/office/drawing/2014/main" id="{06651A41-7041-4420-B52E-BB00EEB8F3B1}"/>
              </a:ext>
            </a:extLst>
          </p:cNvPr>
          <p:cNvSpPr>
            <a:spLocks noGrp="1" noRot="1" noChangeAspect="1"/>
          </p:cNvSpPr>
          <p:nvPr>
            <p:ph type="sldImg" idx="2"/>
          </p:nvPr>
        </p:nvSpPr>
        <p:spPr>
          <a:xfrm>
            <a:off x="930275" y="739775"/>
            <a:ext cx="4938713"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ACEC26F-68E4-4F8B-B254-6EB4DAB82242}"/>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321EF09-46C1-4090-B96B-BEF5DB5492AB}"/>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441DB121-5B78-4DB3-BEB6-C82DB214A116}"/>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8CB5EFB6-0C86-464C-AE62-EAB490B6B5D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C215F23-3535-4853-8401-82C1D0CA6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ABCBD1E7-9F7E-4312-A0B0-57E66305F1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dirty="0"/>
              <a:t>The notes in this section on each slide are meant to assist the facilitator in presenting this material and not designed to be followed slavishly.</a:t>
            </a:r>
          </a:p>
          <a:p>
            <a:pPr eaLnBrk="1" hangingPunct="1"/>
            <a:endParaRPr lang="en-GB" altLang="en-US" dirty="0"/>
          </a:p>
          <a:p>
            <a:pPr eaLnBrk="1" hangingPunct="1"/>
            <a:r>
              <a:rPr lang="en-GB" altLang="en-US" dirty="0"/>
              <a:t>Presentation is designed as a toolbox talk.</a:t>
            </a:r>
            <a:endParaRPr lang="en-GB" altLang="en-US" b="1" dirty="0"/>
          </a:p>
        </p:txBody>
      </p:sp>
      <p:sp>
        <p:nvSpPr>
          <p:cNvPr id="9220" name="Slide Number Placeholder 3">
            <a:extLst>
              <a:ext uri="{FF2B5EF4-FFF2-40B4-BE49-F238E27FC236}">
                <a16:creationId xmlns:a16="http://schemas.microsoft.com/office/drawing/2014/main" id="{7A0F54F3-B944-434F-AD84-C6FB8FCA7D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F7EBE24F-4150-402C-BC8E-2DFF0C587E66}" type="slidenum">
              <a:rPr lang="en-GB" altLang="en-US" sz="1200">
                <a:latin typeface="Calibri" panose="020F0502020204030204" pitchFamily="34" charset="0"/>
              </a:rPr>
              <a:pPr/>
              <a:t>1</a:t>
            </a:fld>
            <a:endParaRPr lang="en-GB"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232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617634B-5F7F-4A3E-81CC-D9CDA8D328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30EF1251-DD1B-4866-9BAA-2B0E68131D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62468" name="Slide Number Placeholder 3">
            <a:extLst>
              <a:ext uri="{FF2B5EF4-FFF2-40B4-BE49-F238E27FC236}">
                <a16:creationId xmlns:a16="http://schemas.microsoft.com/office/drawing/2014/main" id="{9C426396-F496-43C5-802C-2C8246409180}"/>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pPr algn="r" eaLnBrk="1" hangingPunct="1"/>
            <a:fld id="{003B63F6-4DF2-4ED0-B478-0723A3A5840F}" type="slidenum">
              <a:rPr lang="en-GB" altLang="en-US" sz="1200">
                <a:latin typeface="Calibri" panose="020F0502020204030204" pitchFamily="34" charset="0"/>
              </a:rPr>
              <a:pPr algn="r" eaLnBrk="1" hangingPunct="1"/>
              <a:t>11</a:t>
            </a:fld>
            <a:endParaRPr lang="en-GB"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807394-06EC-4ED3-82DD-B83B02D486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97DD43D-E90C-43E5-880A-FE654D0382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5060" name="Slide Number Placeholder 3">
            <a:extLst>
              <a:ext uri="{FF2B5EF4-FFF2-40B4-BE49-F238E27FC236}">
                <a16:creationId xmlns:a16="http://schemas.microsoft.com/office/drawing/2014/main" id="{0D6C71C1-A910-484D-B90E-3AAABF87C6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9F530922-C49E-4564-A3BA-45745E7A037F}" type="slidenum">
              <a:rPr lang="en-GB" altLang="en-US" sz="1200">
                <a:latin typeface="Calibri" panose="020F0502020204030204" pitchFamily="34" charset="0"/>
              </a:rPr>
              <a:pPr/>
              <a:t>2</a:t>
            </a:fld>
            <a:endParaRPr lang="en-GB"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5"/>
          </p:nvPr>
        </p:nvSpPr>
        <p:spPr/>
        <p:txBody>
          <a:bodyPr/>
          <a:lstStyle/>
          <a:p>
            <a:fld id="{464288B3-8D54-478C-9DEE-FEB543A0D621}" type="slidenum">
              <a:rPr lang="en-GB" smtClean="0"/>
              <a:t>3</a:t>
            </a:fld>
            <a:endParaRPr lang="en-GB"/>
          </a:p>
        </p:txBody>
      </p:sp>
    </p:spTree>
    <p:extLst>
      <p:ext uri="{BB962C8B-B14F-4D97-AF65-F5344CB8AC3E}">
        <p14:creationId xmlns:p14="http://schemas.microsoft.com/office/powerpoint/2010/main" val="281934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807394-06EC-4ED3-82DD-B83B02D486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97DD43D-E90C-43E5-880A-FE654D0382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5060" name="Slide Number Placeholder 3">
            <a:extLst>
              <a:ext uri="{FF2B5EF4-FFF2-40B4-BE49-F238E27FC236}">
                <a16:creationId xmlns:a16="http://schemas.microsoft.com/office/drawing/2014/main" id="{0D6C71C1-A910-484D-B90E-3AAABF87C6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9F530922-C49E-4564-A3BA-45745E7A037F}" type="slidenum">
              <a:rPr lang="en-GB" altLang="en-US" sz="1200">
                <a:latin typeface="Calibri" panose="020F0502020204030204" pitchFamily="34" charset="0"/>
              </a:rPr>
              <a:pPr/>
              <a:t>4</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4610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5</a:t>
            </a:fld>
            <a:endParaRPr lang="en-GB"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6</a:t>
            </a:fld>
            <a:endParaRPr lang="en-GB" altLang="en-US" sz="1200">
              <a:latin typeface="Calibri" panose="020F0502020204030204" pitchFamily="34" charset="0"/>
            </a:endParaRPr>
          </a:p>
        </p:txBody>
      </p:sp>
    </p:spTree>
    <p:extLst>
      <p:ext uri="{BB962C8B-B14F-4D97-AF65-F5344CB8AC3E}">
        <p14:creationId xmlns:p14="http://schemas.microsoft.com/office/powerpoint/2010/main" val="271667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7</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63987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11304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5793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_0000_NHSBT_Ribbon_NHS_Blue_RGB_WhiteAbv_DRAFT.png">
            <a:extLst>
              <a:ext uri="{FF2B5EF4-FFF2-40B4-BE49-F238E27FC236}">
                <a16:creationId xmlns:a16="http://schemas.microsoft.com/office/drawing/2014/main" id="{CD5E0394-7986-4D9B-B425-E4ED10F418AC}"/>
              </a:ext>
            </a:extLst>
          </p:cNvPr>
          <p:cNvPicPr>
            <a:picLocks noChangeAspect="1"/>
          </p:cNvPicPr>
          <p:nvPr/>
        </p:nvPicPr>
        <p:blipFill>
          <a:blip r:embed="rId2">
            <a:extLst>
              <a:ext uri="{28A0092B-C50C-407E-A947-70E740481C1C}">
                <a14:useLocalDpi xmlns:a14="http://schemas.microsoft.com/office/drawing/2010/main" val="0"/>
              </a:ext>
            </a:extLst>
          </a:blip>
          <a:srcRect l="2162" t="9860" r="3767"/>
          <a:stretch>
            <a:fillRect/>
          </a:stretch>
        </p:blipFill>
        <p:spPr bwMode="auto">
          <a:xfrm>
            <a:off x="0" y="0"/>
            <a:ext cx="91440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NHSBT Colour_RGB.png">
            <a:extLst>
              <a:ext uri="{FF2B5EF4-FFF2-40B4-BE49-F238E27FC236}">
                <a16:creationId xmlns:a16="http://schemas.microsoft.com/office/drawing/2014/main" id="{6403430D-47C3-45A3-939B-E3D8F674F2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47675" y="3426288"/>
            <a:ext cx="7208026" cy="840293"/>
          </a:xfrm>
        </p:spPr>
        <p:txBody>
          <a:bodyPr/>
          <a:lstStyle>
            <a:lvl1pPr>
              <a:defRPr sz="5000"/>
            </a:lvl1pPr>
          </a:lstStyle>
          <a:p>
            <a:r>
              <a:rPr lang="en-US"/>
              <a:t>Click to edit Master title style</a:t>
            </a:r>
            <a:endParaRPr lang="en-GB" dirty="0"/>
          </a:p>
        </p:txBody>
      </p:sp>
      <p:sp>
        <p:nvSpPr>
          <p:cNvPr id="3" name="Subtitle 2"/>
          <p:cNvSpPr>
            <a:spLocks noGrp="1"/>
          </p:cNvSpPr>
          <p:nvPr>
            <p:ph type="subTitle" idx="1"/>
          </p:nvPr>
        </p:nvSpPr>
        <p:spPr>
          <a:xfrm>
            <a:off x="456194" y="4385254"/>
            <a:ext cx="6400800" cy="690362"/>
          </a:xfrm>
        </p:spPr>
        <p:txBody>
          <a:bodyPr/>
          <a:lstStyle>
            <a:lvl1pPr marL="0" indent="0" algn="l">
              <a:buNone/>
              <a:defRPr sz="3500">
                <a:solidFill>
                  <a:srgbClr val="0091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50007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0461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_ No graphic">
    <p:spTree>
      <p:nvGrpSpPr>
        <p:cNvPr id="1" name=""/>
        <p:cNvGrpSpPr/>
        <p:nvPr/>
      </p:nvGrpSpPr>
      <p:grpSpPr>
        <a:xfrm>
          <a:off x="0" y="0"/>
          <a:ext cx="0" cy="0"/>
          <a:chOff x="0" y="0"/>
          <a:chExt cx="0" cy="0"/>
        </a:xfrm>
      </p:grpSpPr>
      <p:pic>
        <p:nvPicPr>
          <p:cNvPr id="4" name="Picture 5" descr="NHSBT Colour_RGB.png">
            <a:extLst>
              <a:ext uri="{FF2B5EF4-FFF2-40B4-BE49-F238E27FC236}">
                <a16:creationId xmlns:a16="http://schemas.microsoft.com/office/drawing/2014/main" id="{B1AE961D-B8F7-489C-9817-1857BB9BBB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5023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ive title slide">
    <p:bg>
      <p:bgPr>
        <a:gradFill rotWithShape="1">
          <a:gsLst>
            <a:gs pos="0">
              <a:srgbClr val="0091C9"/>
            </a:gs>
            <a:gs pos="60001">
              <a:srgbClr val="0072C6"/>
            </a:gs>
            <a:gs pos="100000">
              <a:srgbClr val="003893"/>
            </a:gs>
          </a:gsLst>
          <a:lin ang="540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11B78E3-D19B-47B4-BCE5-B83B7BF36260}"/>
              </a:ext>
            </a:extLst>
          </p:cNvPr>
          <p:cNvSpPr/>
          <p:nvPr/>
        </p:nvSpPr>
        <p:spPr>
          <a:xfrm>
            <a:off x="-4763" y="-9525"/>
            <a:ext cx="9159876" cy="2019300"/>
          </a:xfrm>
          <a:custGeom>
            <a:avLst/>
            <a:gdLst>
              <a:gd name="connsiteX0" fmla="*/ 0 w 9262587"/>
              <a:gd name="connsiteY0" fmla="*/ 1836110 h 2121727"/>
              <a:gd name="connsiteX1" fmla="*/ 1168024 w 9262587"/>
              <a:gd name="connsiteY1" fmla="*/ 1581095 h 2121727"/>
              <a:gd name="connsiteX2" fmla="*/ 1994312 w 9262587"/>
              <a:gd name="connsiteY2" fmla="*/ 1535192 h 2121727"/>
              <a:gd name="connsiteX3" fmla="*/ 2693087 w 9262587"/>
              <a:gd name="connsiteY3" fmla="*/ 1550493 h 2121727"/>
              <a:gd name="connsiteX4" fmla="*/ 4141641 w 9262587"/>
              <a:gd name="connsiteY4" fmla="*/ 1831010 h 2121727"/>
              <a:gd name="connsiteX5" fmla="*/ 5212756 w 9262587"/>
              <a:gd name="connsiteY5" fmla="*/ 2075824 h 2121727"/>
              <a:gd name="connsiteX6" fmla="*/ 7043851 w 9262587"/>
              <a:gd name="connsiteY6" fmla="*/ 2121727 h 2121727"/>
              <a:gd name="connsiteX7" fmla="*/ 8844343 w 9262587"/>
              <a:gd name="connsiteY7" fmla="*/ 1866712 h 2121727"/>
              <a:gd name="connsiteX8" fmla="*/ 9262587 w 9262587"/>
              <a:gd name="connsiteY8" fmla="*/ 1611696 h 2121727"/>
              <a:gd name="connsiteX9" fmla="*/ 9221783 w 9262587"/>
              <a:gd name="connsiteY9" fmla="*/ 0 h 2121727"/>
              <a:gd name="connsiteX10" fmla="*/ 20402 w 9262587"/>
              <a:gd name="connsiteY10" fmla="*/ 40802 h 2121727"/>
              <a:gd name="connsiteX11" fmla="*/ 0 w 9262587"/>
              <a:gd name="connsiteY11" fmla="*/ 1836110 h 2121727"/>
              <a:gd name="connsiteX0" fmla="*/ 0 w 9221783"/>
              <a:gd name="connsiteY0" fmla="*/ 1836110 h 2121727"/>
              <a:gd name="connsiteX1" fmla="*/ 1168024 w 9221783"/>
              <a:gd name="connsiteY1" fmla="*/ 1581095 h 2121727"/>
              <a:gd name="connsiteX2" fmla="*/ 1994312 w 9221783"/>
              <a:gd name="connsiteY2" fmla="*/ 1535192 h 2121727"/>
              <a:gd name="connsiteX3" fmla="*/ 2693087 w 9221783"/>
              <a:gd name="connsiteY3" fmla="*/ 1550493 h 2121727"/>
              <a:gd name="connsiteX4" fmla="*/ 4141641 w 9221783"/>
              <a:gd name="connsiteY4" fmla="*/ 1831010 h 2121727"/>
              <a:gd name="connsiteX5" fmla="*/ 5212756 w 9221783"/>
              <a:gd name="connsiteY5" fmla="*/ 2075824 h 2121727"/>
              <a:gd name="connsiteX6" fmla="*/ 7043851 w 9221783"/>
              <a:gd name="connsiteY6" fmla="*/ 2121727 h 2121727"/>
              <a:gd name="connsiteX7" fmla="*/ 8844343 w 9221783"/>
              <a:gd name="connsiteY7" fmla="*/ 1866712 h 2121727"/>
              <a:gd name="connsiteX8" fmla="*/ 9170777 w 9221783"/>
              <a:gd name="connsiteY8" fmla="*/ 1662699 h 2121727"/>
              <a:gd name="connsiteX9" fmla="*/ 9221783 w 9221783"/>
              <a:gd name="connsiteY9" fmla="*/ 0 h 2121727"/>
              <a:gd name="connsiteX10" fmla="*/ 20402 w 9221783"/>
              <a:gd name="connsiteY10" fmla="*/ 40802 h 2121727"/>
              <a:gd name="connsiteX11" fmla="*/ 0 w 9221783"/>
              <a:gd name="connsiteY11" fmla="*/ 1836110 h 2121727"/>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19859"/>
              <a:gd name="connsiteY0" fmla="*/ 1795308 h 2080925"/>
              <a:gd name="connsiteX1" fmla="*/ 1168024 w 9119859"/>
              <a:gd name="connsiteY1" fmla="*/ 1540293 h 2080925"/>
              <a:gd name="connsiteX2" fmla="*/ 1994312 w 9119859"/>
              <a:gd name="connsiteY2" fmla="*/ 1494390 h 2080925"/>
              <a:gd name="connsiteX3" fmla="*/ 2693087 w 9119859"/>
              <a:gd name="connsiteY3" fmla="*/ 1509691 h 2080925"/>
              <a:gd name="connsiteX4" fmla="*/ 4141641 w 9119859"/>
              <a:gd name="connsiteY4" fmla="*/ 1790208 h 2080925"/>
              <a:gd name="connsiteX5" fmla="*/ 5212756 w 9119859"/>
              <a:gd name="connsiteY5" fmla="*/ 2035022 h 2080925"/>
              <a:gd name="connsiteX6" fmla="*/ 7043851 w 9119859"/>
              <a:gd name="connsiteY6" fmla="*/ 2080925 h 2080925"/>
              <a:gd name="connsiteX7" fmla="*/ 8844343 w 9119859"/>
              <a:gd name="connsiteY7" fmla="*/ 1825910 h 2080925"/>
              <a:gd name="connsiteX8" fmla="*/ 9114671 w 9119859"/>
              <a:gd name="connsiteY8" fmla="*/ 1667800 h 2080925"/>
              <a:gd name="connsiteX9" fmla="*/ 9119772 w 9119859"/>
              <a:gd name="connsiteY9" fmla="*/ 61204 h 2080925"/>
              <a:gd name="connsiteX10" fmla="*/ 20402 w 9119859"/>
              <a:gd name="connsiteY10" fmla="*/ 0 h 2080925"/>
              <a:gd name="connsiteX11" fmla="*/ 0 w 9119859"/>
              <a:gd name="connsiteY11" fmla="*/ 1795308 h 2080925"/>
              <a:gd name="connsiteX0" fmla="*/ 0 w 9120224"/>
              <a:gd name="connsiteY0" fmla="*/ 1795308 h 2080925"/>
              <a:gd name="connsiteX1" fmla="*/ 1168024 w 9120224"/>
              <a:gd name="connsiteY1" fmla="*/ 1540293 h 2080925"/>
              <a:gd name="connsiteX2" fmla="*/ 1994312 w 9120224"/>
              <a:gd name="connsiteY2" fmla="*/ 1494390 h 2080925"/>
              <a:gd name="connsiteX3" fmla="*/ 2693087 w 9120224"/>
              <a:gd name="connsiteY3" fmla="*/ 1509691 h 2080925"/>
              <a:gd name="connsiteX4" fmla="*/ 4141641 w 9120224"/>
              <a:gd name="connsiteY4" fmla="*/ 1790208 h 2080925"/>
              <a:gd name="connsiteX5" fmla="*/ 5212756 w 9120224"/>
              <a:gd name="connsiteY5" fmla="*/ 2035022 h 2080925"/>
              <a:gd name="connsiteX6" fmla="*/ 7043851 w 9120224"/>
              <a:gd name="connsiteY6" fmla="*/ 2080925 h 2080925"/>
              <a:gd name="connsiteX7" fmla="*/ 8844343 w 9120224"/>
              <a:gd name="connsiteY7" fmla="*/ 1825910 h 2080925"/>
              <a:gd name="connsiteX8" fmla="*/ 9114671 w 9120224"/>
              <a:gd name="connsiteY8" fmla="*/ 1667800 h 2080925"/>
              <a:gd name="connsiteX9" fmla="*/ 9119772 w 9120224"/>
              <a:gd name="connsiteY9" fmla="*/ 61204 h 2080925"/>
              <a:gd name="connsiteX10" fmla="*/ 20402 w 9120224"/>
              <a:gd name="connsiteY10" fmla="*/ 0 h 2080925"/>
              <a:gd name="connsiteX11" fmla="*/ 0 w 9120224"/>
              <a:gd name="connsiteY11" fmla="*/ 1795308 h 2080925"/>
              <a:gd name="connsiteX0" fmla="*/ 40949 w 9161173"/>
              <a:gd name="connsiteY0" fmla="*/ 1734116 h 2019733"/>
              <a:gd name="connsiteX1" fmla="*/ 1208973 w 9161173"/>
              <a:gd name="connsiteY1" fmla="*/ 1479101 h 2019733"/>
              <a:gd name="connsiteX2" fmla="*/ 2035261 w 9161173"/>
              <a:gd name="connsiteY2" fmla="*/ 1433198 h 2019733"/>
              <a:gd name="connsiteX3" fmla="*/ 2734036 w 9161173"/>
              <a:gd name="connsiteY3" fmla="*/ 1448499 h 2019733"/>
              <a:gd name="connsiteX4" fmla="*/ 4182590 w 9161173"/>
              <a:gd name="connsiteY4" fmla="*/ 1729016 h 2019733"/>
              <a:gd name="connsiteX5" fmla="*/ 5253705 w 9161173"/>
              <a:gd name="connsiteY5" fmla="*/ 1973830 h 2019733"/>
              <a:gd name="connsiteX6" fmla="*/ 7084800 w 9161173"/>
              <a:gd name="connsiteY6" fmla="*/ 2019733 h 2019733"/>
              <a:gd name="connsiteX7" fmla="*/ 8885292 w 9161173"/>
              <a:gd name="connsiteY7" fmla="*/ 1764718 h 2019733"/>
              <a:gd name="connsiteX8" fmla="*/ 9155620 w 9161173"/>
              <a:gd name="connsiteY8" fmla="*/ 1606608 h 2019733"/>
              <a:gd name="connsiteX9" fmla="*/ 9160721 w 9161173"/>
              <a:gd name="connsiteY9" fmla="*/ 12 h 2019733"/>
              <a:gd name="connsiteX10" fmla="*/ 144 w 9161173"/>
              <a:gd name="connsiteY10" fmla="*/ 35714 h 2019733"/>
              <a:gd name="connsiteX11" fmla="*/ 40949 w 9161173"/>
              <a:gd name="connsiteY11" fmla="*/ 1734116 h 2019733"/>
              <a:gd name="connsiteX0" fmla="*/ 40805 w 9161029"/>
              <a:gd name="connsiteY0" fmla="*/ 17341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40805 w 9161029"/>
              <a:gd name="connsiteY11" fmla="*/ 17341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8028 w 9169057"/>
              <a:gd name="connsiteY0" fmla="*/ 1739216 h 2019733"/>
              <a:gd name="connsiteX1" fmla="*/ 1216857 w 9169057"/>
              <a:gd name="connsiteY1" fmla="*/ 1479101 h 2019733"/>
              <a:gd name="connsiteX2" fmla="*/ 2043145 w 9169057"/>
              <a:gd name="connsiteY2" fmla="*/ 1433198 h 2019733"/>
              <a:gd name="connsiteX3" fmla="*/ 2741920 w 9169057"/>
              <a:gd name="connsiteY3" fmla="*/ 1448499 h 2019733"/>
              <a:gd name="connsiteX4" fmla="*/ 4190474 w 9169057"/>
              <a:gd name="connsiteY4" fmla="*/ 1729016 h 2019733"/>
              <a:gd name="connsiteX5" fmla="*/ 5261589 w 9169057"/>
              <a:gd name="connsiteY5" fmla="*/ 1973830 h 2019733"/>
              <a:gd name="connsiteX6" fmla="*/ 7092684 w 9169057"/>
              <a:gd name="connsiteY6" fmla="*/ 2019733 h 2019733"/>
              <a:gd name="connsiteX7" fmla="*/ 8893176 w 9169057"/>
              <a:gd name="connsiteY7" fmla="*/ 1764718 h 2019733"/>
              <a:gd name="connsiteX8" fmla="*/ 9163504 w 9169057"/>
              <a:gd name="connsiteY8" fmla="*/ 1606608 h 2019733"/>
              <a:gd name="connsiteX9" fmla="*/ 9168605 w 9169057"/>
              <a:gd name="connsiteY9" fmla="*/ 12 h 2019733"/>
              <a:gd name="connsiteX10" fmla="*/ 8028 w 9169057"/>
              <a:gd name="connsiteY10" fmla="*/ 2639 h 2019733"/>
              <a:gd name="connsiteX11" fmla="*/ 8028 w 9169057"/>
              <a:gd name="connsiteY11" fmla="*/ 1739216 h 2019733"/>
              <a:gd name="connsiteX0" fmla="*/ 737673 w 9898702"/>
              <a:gd name="connsiteY0" fmla="*/ 1739216 h 2019733"/>
              <a:gd name="connsiteX1" fmla="*/ 1946502 w 9898702"/>
              <a:gd name="connsiteY1" fmla="*/ 1479101 h 2019733"/>
              <a:gd name="connsiteX2" fmla="*/ 2772790 w 9898702"/>
              <a:gd name="connsiteY2" fmla="*/ 1433198 h 2019733"/>
              <a:gd name="connsiteX3" fmla="*/ 3471565 w 9898702"/>
              <a:gd name="connsiteY3" fmla="*/ 1448499 h 2019733"/>
              <a:gd name="connsiteX4" fmla="*/ 4920119 w 9898702"/>
              <a:gd name="connsiteY4" fmla="*/ 1729016 h 2019733"/>
              <a:gd name="connsiteX5" fmla="*/ 5991234 w 9898702"/>
              <a:gd name="connsiteY5" fmla="*/ 1973830 h 2019733"/>
              <a:gd name="connsiteX6" fmla="*/ 7822329 w 9898702"/>
              <a:gd name="connsiteY6" fmla="*/ 2019733 h 2019733"/>
              <a:gd name="connsiteX7" fmla="*/ 9622821 w 9898702"/>
              <a:gd name="connsiteY7" fmla="*/ 1764718 h 2019733"/>
              <a:gd name="connsiteX8" fmla="*/ 9893149 w 9898702"/>
              <a:gd name="connsiteY8" fmla="*/ 1606608 h 2019733"/>
              <a:gd name="connsiteX9" fmla="*/ 9898250 w 9898702"/>
              <a:gd name="connsiteY9" fmla="*/ 12 h 2019733"/>
              <a:gd name="connsiteX10" fmla="*/ 737673 w 9898702"/>
              <a:gd name="connsiteY10" fmla="*/ 2639 h 2019733"/>
              <a:gd name="connsiteX11" fmla="*/ 737673 w 9898702"/>
              <a:gd name="connsiteY11" fmla="*/ 1739216 h 2019733"/>
              <a:gd name="connsiteX0" fmla="*/ 753082 w 9914111"/>
              <a:gd name="connsiteY0" fmla="*/ 1739216 h 2019733"/>
              <a:gd name="connsiteX1" fmla="*/ 1961911 w 9914111"/>
              <a:gd name="connsiteY1" fmla="*/ 1479101 h 2019733"/>
              <a:gd name="connsiteX2" fmla="*/ 2788199 w 9914111"/>
              <a:gd name="connsiteY2" fmla="*/ 1433198 h 2019733"/>
              <a:gd name="connsiteX3" fmla="*/ 3486974 w 9914111"/>
              <a:gd name="connsiteY3" fmla="*/ 1448499 h 2019733"/>
              <a:gd name="connsiteX4" fmla="*/ 4935528 w 9914111"/>
              <a:gd name="connsiteY4" fmla="*/ 1729016 h 2019733"/>
              <a:gd name="connsiteX5" fmla="*/ 6006643 w 9914111"/>
              <a:gd name="connsiteY5" fmla="*/ 1973830 h 2019733"/>
              <a:gd name="connsiteX6" fmla="*/ 7837738 w 9914111"/>
              <a:gd name="connsiteY6" fmla="*/ 2019733 h 2019733"/>
              <a:gd name="connsiteX7" fmla="*/ 9638230 w 9914111"/>
              <a:gd name="connsiteY7" fmla="*/ 1764718 h 2019733"/>
              <a:gd name="connsiteX8" fmla="*/ 9908558 w 9914111"/>
              <a:gd name="connsiteY8" fmla="*/ 1606608 h 2019733"/>
              <a:gd name="connsiteX9" fmla="*/ 9913659 w 9914111"/>
              <a:gd name="connsiteY9" fmla="*/ 12 h 2019733"/>
              <a:gd name="connsiteX10" fmla="*/ 753082 w 9914111"/>
              <a:gd name="connsiteY10" fmla="*/ 2639 h 2019733"/>
              <a:gd name="connsiteX11" fmla="*/ 753082 w 9914111"/>
              <a:gd name="connsiteY11" fmla="*/ 1739216 h 2019733"/>
              <a:gd name="connsiteX0" fmla="*/ 678562 w 9839591"/>
              <a:gd name="connsiteY0" fmla="*/ 1739216 h 2019733"/>
              <a:gd name="connsiteX1" fmla="*/ 1887391 w 9839591"/>
              <a:gd name="connsiteY1" fmla="*/ 1479101 h 2019733"/>
              <a:gd name="connsiteX2" fmla="*/ 2713679 w 9839591"/>
              <a:gd name="connsiteY2" fmla="*/ 1433198 h 2019733"/>
              <a:gd name="connsiteX3" fmla="*/ 3412454 w 9839591"/>
              <a:gd name="connsiteY3" fmla="*/ 1448499 h 2019733"/>
              <a:gd name="connsiteX4" fmla="*/ 4861008 w 9839591"/>
              <a:gd name="connsiteY4" fmla="*/ 1729016 h 2019733"/>
              <a:gd name="connsiteX5" fmla="*/ 5932123 w 9839591"/>
              <a:gd name="connsiteY5" fmla="*/ 1973830 h 2019733"/>
              <a:gd name="connsiteX6" fmla="*/ 7763218 w 9839591"/>
              <a:gd name="connsiteY6" fmla="*/ 2019733 h 2019733"/>
              <a:gd name="connsiteX7" fmla="*/ 9563710 w 9839591"/>
              <a:gd name="connsiteY7" fmla="*/ 1764718 h 2019733"/>
              <a:gd name="connsiteX8" fmla="*/ 9834038 w 9839591"/>
              <a:gd name="connsiteY8" fmla="*/ 1606608 h 2019733"/>
              <a:gd name="connsiteX9" fmla="*/ 9839139 w 9839591"/>
              <a:gd name="connsiteY9" fmla="*/ 12 h 2019733"/>
              <a:gd name="connsiteX10" fmla="*/ 678562 w 9839591"/>
              <a:gd name="connsiteY10" fmla="*/ 2639 h 2019733"/>
              <a:gd name="connsiteX11" fmla="*/ 678562 w 9839591"/>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60577" h="2019721">
                <a:moveTo>
                  <a:pt x="0" y="1739204"/>
                </a:moveTo>
                <a:lnTo>
                  <a:pt x="1208829" y="1479089"/>
                </a:lnTo>
                <a:lnTo>
                  <a:pt x="2035117" y="1433186"/>
                </a:lnTo>
                <a:lnTo>
                  <a:pt x="2733892" y="1448487"/>
                </a:lnTo>
                <a:lnTo>
                  <a:pt x="4182446" y="1729004"/>
                </a:lnTo>
                <a:lnTo>
                  <a:pt x="5253561" y="1973818"/>
                </a:lnTo>
                <a:lnTo>
                  <a:pt x="7084656" y="2019721"/>
                </a:lnTo>
                <a:lnTo>
                  <a:pt x="8885148" y="1764706"/>
                </a:lnTo>
                <a:lnTo>
                  <a:pt x="9155476" y="1606596"/>
                </a:lnTo>
                <a:cubicBezTo>
                  <a:pt x="9158026" y="803298"/>
                  <a:pt x="9158026" y="803298"/>
                  <a:pt x="9160577" y="0"/>
                </a:cubicBezTo>
                <a:lnTo>
                  <a:pt x="0" y="2627"/>
                </a:lnTo>
                <a:lnTo>
                  <a:pt x="0" y="1739204"/>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sz="1800"/>
          </a:p>
        </p:txBody>
      </p:sp>
      <p:pic>
        <p:nvPicPr>
          <p:cNvPr id="5" name="Picture 7" descr="_0000_NHSBT_Ribbon_NHS_Blue_RGB_WhiteAbv_DRAFT.png">
            <a:extLst>
              <a:ext uri="{FF2B5EF4-FFF2-40B4-BE49-F238E27FC236}">
                <a16:creationId xmlns:a16="http://schemas.microsoft.com/office/drawing/2014/main" id="{4582DC89-B1B6-46EC-874B-1C396377D84A}"/>
              </a:ext>
            </a:extLst>
          </p:cNvPr>
          <p:cNvPicPr>
            <a:picLocks noChangeAspect="1"/>
          </p:cNvPicPr>
          <p:nvPr/>
        </p:nvPicPr>
        <p:blipFill>
          <a:blip r:embed="rId2">
            <a:extLst>
              <a:ext uri="{28A0092B-C50C-407E-A947-70E740481C1C}">
                <a14:useLocalDpi xmlns:a14="http://schemas.microsoft.com/office/drawing/2010/main" val="0"/>
              </a:ext>
            </a:extLst>
          </a:blip>
          <a:srcRect l="2110" t="9514" r="3648"/>
          <a:stretch>
            <a:fillRect/>
          </a:stretch>
        </p:blipFill>
        <p:spPr bwMode="auto">
          <a:xfrm>
            <a:off x="-4763" y="-9525"/>
            <a:ext cx="9159876"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NHSBT Colour_RGB.png">
            <a:extLst>
              <a:ext uri="{FF2B5EF4-FFF2-40B4-BE49-F238E27FC236}">
                <a16:creationId xmlns:a16="http://schemas.microsoft.com/office/drawing/2014/main" id="{D10616CA-7A28-4C07-9E59-8CE86E274F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7675" y="3357880"/>
            <a:ext cx="7772400" cy="1362075"/>
          </a:xfrm>
        </p:spPr>
        <p:txBody>
          <a:bodyPr/>
          <a:lstStyle>
            <a:lvl1pPr algn="l">
              <a:defRPr sz="5000" b="1" cap="none">
                <a:solidFill>
                  <a:srgbClr val="FFFFFF"/>
                </a:solidFill>
              </a:defRPr>
            </a:lvl1pPr>
          </a:lstStyle>
          <a:p>
            <a:r>
              <a:rPr lang="en-US"/>
              <a:t>Click to edit Master title style</a:t>
            </a:r>
            <a:endParaRPr lang="en-GB" dirty="0"/>
          </a:p>
        </p:txBody>
      </p:sp>
      <p:sp>
        <p:nvSpPr>
          <p:cNvPr id="3" name="Text Placeholder 2"/>
          <p:cNvSpPr>
            <a:spLocks noGrp="1"/>
          </p:cNvSpPr>
          <p:nvPr>
            <p:ph type="body" idx="1"/>
          </p:nvPr>
        </p:nvSpPr>
        <p:spPr>
          <a:xfrm>
            <a:off x="447675" y="4121579"/>
            <a:ext cx="7772400" cy="669607"/>
          </a:xfrm>
        </p:spPr>
        <p:txBody>
          <a:bodyPr/>
          <a:lstStyle>
            <a:lvl1pPr marL="0" indent="0" algn="l">
              <a:buNone/>
              <a:defRPr sz="35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352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Pr>
        <a:gradFill rotWithShape="1">
          <a:gsLst>
            <a:gs pos="0">
              <a:srgbClr val="0091C9"/>
            </a:gs>
            <a:gs pos="60001">
              <a:srgbClr val="0072C6"/>
            </a:gs>
            <a:gs pos="100000">
              <a:srgbClr val="003893"/>
            </a:gs>
          </a:gsLst>
          <a:lin ang="540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079F2F55-0C49-4CE5-A88E-896F9BAB08EB}"/>
              </a:ext>
            </a:extLst>
          </p:cNvPr>
          <p:cNvSpPr/>
          <p:nvPr/>
        </p:nvSpPr>
        <p:spPr>
          <a:xfrm>
            <a:off x="-4763" y="-9525"/>
            <a:ext cx="9159876" cy="6029325"/>
          </a:xfrm>
          <a:custGeom>
            <a:avLst/>
            <a:gdLst>
              <a:gd name="connsiteX0" fmla="*/ 0 w 9262587"/>
              <a:gd name="connsiteY0" fmla="*/ 1836110 h 2121727"/>
              <a:gd name="connsiteX1" fmla="*/ 1168024 w 9262587"/>
              <a:gd name="connsiteY1" fmla="*/ 1581095 h 2121727"/>
              <a:gd name="connsiteX2" fmla="*/ 1994312 w 9262587"/>
              <a:gd name="connsiteY2" fmla="*/ 1535192 h 2121727"/>
              <a:gd name="connsiteX3" fmla="*/ 2693087 w 9262587"/>
              <a:gd name="connsiteY3" fmla="*/ 1550493 h 2121727"/>
              <a:gd name="connsiteX4" fmla="*/ 4141641 w 9262587"/>
              <a:gd name="connsiteY4" fmla="*/ 1831010 h 2121727"/>
              <a:gd name="connsiteX5" fmla="*/ 5212756 w 9262587"/>
              <a:gd name="connsiteY5" fmla="*/ 2075824 h 2121727"/>
              <a:gd name="connsiteX6" fmla="*/ 7043851 w 9262587"/>
              <a:gd name="connsiteY6" fmla="*/ 2121727 h 2121727"/>
              <a:gd name="connsiteX7" fmla="*/ 8844343 w 9262587"/>
              <a:gd name="connsiteY7" fmla="*/ 1866712 h 2121727"/>
              <a:gd name="connsiteX8" fmla="*/ 9262587 w 9262587"/>
              <a:gd name="connsiteY8" fmla="*/ 1611696 h 2121727"/>
              <a:gd name="connsiteX9" fmla="*/ 9221783 w 9262587"/>
              <a:gd name="connsiteY9" fmla="*/ 0 h 2121727"/>
              <a:gd name="connsiteX10" fmla="*/ 20402 w 9262587"/>
              <a:gd name="connsiteY10" fmla="*/ 40802 h 2121727"/>
              <a:gd name="connsiteX11" fmla="*/ 0 w 9262587"/>
              <a:gd name="connsiteY11" fmla="*/ 1836110 h 2121727"/>
              <a:gd name="connsiteX0" fmla="*/ 0 w 9221783"/>
              <a:gd name="connsiteY0" fmla="*/ 1836110 h 2121727"/>
              <a:gd name="connsiteX1" fmla="*/ 1168024 w 9221783"/>
              <a:gd name="connsiteY1" fmla="*/ 1581095 h 2121727"/>
              <a:gd name="connsiteX2" fmla="*/ 1994312 w 9221783"/>
              <a:gd name="connsiteY2" fmla="*/ 1535192 h 2121727"/>
              <a:gd name="connsiteX3" fmla="*/ 2693087 w 9221783"/>
              <a:gd name="connsiteY3" fmla="*/ 1550493 h 2121727"/>
              <a:gd name="connsiteX4" fmla="*/ 4141641 w 9221783"/>
              <a:gd name="connsiteY4" fmla="*/ 1831010 h 2121727"/>
              <a:gd name="connsiteX5" fmla="*/ 5212756 w 9221783"/>
              <a:gd name="connsiteY5" fmla="*/ 2075824 h 2121727"/>
              <a:gd name="connsiteX6" fmla="*/ 7043851 w 9221783"/>
              <a:gd name="connsiteY6" fmla="*/ 2121727 h 2121727"/>
              <a:gd name="connsiteX7" fmla="*/ 8844343 w 9221783"/>
              <a:gd name="connsiteY7" fmla="*/ 1866712 h 2121727"/>
              <a:gd name="connsiteX8" fmla="*/ 9170777 w 9221783"/>
              <a:gd name="connsiteY8" fmla="*/ 1662699 h 2121727"/>
              <a:gd name="connsiteX9" fmla="*/ 9221783 w 9221783"/>
              <a:gd name="connsiteY9" fmla="*/ 0 h 2121727"/>
              <a:gd name="connsiteX10" fmla="*/ 20402 w 9221783"/>
              <a:gd name="connsiteY10" fmla="*/ 40802 h 2121727"/>
              <a:gd name="connsiteX11" fmla="*/ 0 w 9221783"/>
              <a:gd name="connsiteY11" fmla="*/ 1836110 h 2121727"/>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19859"/>
              <a:gd name="connsiteY0" fmla="*/ 1795308 h 2080925"/>
              <a:gd name="connsiteX1" fmla="*/ 1168024 w 9119859"/>
              <a:gd name="connsiteY1" fmla="*/ 1540293 h 2080925"/>
              <a:gd name="connsiteX2" fmla="*/ 1994312 w 9119859"/>
              <a:gd name="connsiteY2" fmla="*/ 1494390 h 2080925"/>
              <a:gd name="connsiteX3" fmla="*/ 2693087 w 9119859"/>
              <a:gd name="connsiteY3" fmla="*/ 1509691 h 2080925"/>
              <a:gd name="connsiteX4" fmla="*/ 4141641 w 9119859"/>
              <a:gd name="connsiteY4" fmla="*/ 1790208 h 2080925"/>
              <a:gd name="connsiteX5" fmla="*/ 5212756 w 9119859"/>
              <a:gd name="connsiteY5" fmla="*/ 2035022 h 2080925"/>
              <a:gd name="connsiteX6" fmla="*/ 7043851 w 9119859"/>
              <a:gd name="connsiteY6" fmla="*/ 2080925 h 2080925"/>
              <a:gd name="connsiteX7" fmla="*/ 8844343 w 9119859"/>
              <a:gd name="connsiteY7" fmla="*/ 1825910 h 2080925"/>
              <a:gd name="connsiteX8" fmla="*/ 9114671 w 9119859"/>
              <a:gd name="connsiteY8" fmla="*/ 1667800 h 2080925"/>
              <a:gd name="connsiteX9" fmla="*/ 9119772 w 9119859"/>
              <a:gd name="connsiteY9" fmla="*/ 61204 h 2080925"/>
              <a:gd name="connsiteX10" fmla="*/ 20402 w 9119859"/>
              <a:gd name="connsiteY10" fmla="*/ 0 h 2080925"/>
              <a:gd name="connsiteX11" fmla="*/ 0 w 9119859"/>
              <a:gd name="connsiteY11" fmla="*/ 1795308 h 2080925"/>
              <a:gd name="connsiteX0" fmla="*/ 0 w 9120224"/>
              <a:gd name="connsiteY0" fmla="*/ 1795308 h 2080925"/>
              <a:gd name="connsiteX1" fmla="*/ 1168024 w 9120224"/>
              <a:gd name="connsiteY1" fmla="*/ 1540293 h 2080925"/>
              <a:gd name="connsiteX2" fmla="*/ 1994312 w 9120224"/>
              <a:gd name="connsiteY2" fmla="*/ 1494390 h 2080925"/>
              <a:gd name="connsiteX3" fmla="*/ 2693087 w 9120224"/>
              <a:gd name="connsiteY3" fmla="*/ 1509691 h 2080925"/>
              <a:gd name="connsiteX4" fmla="*/ 4141641 w 9120224"/>
              <a:gd name="connsiteY4" fmla="*/ 1790208 h 2080925"/>
              <a:gd name="connsiteX5" fmla="*/ 5212756 w 9120224"/>
              <a:gd name="connsiteY5" fmla="*/ 2035022 h 2080925"/>
              <a:gd name="connsiteX6" fmla="*/ 7043851 w 9120224"/>
              <a:gd name="connsiteY6" fmla="*/ 2080925 h 2080925"/>
              <a:gd name="connsiteX7" fmla="*/ 8844343 w 9120224"/>
              <a:gd name="connsiteY7" fmla="*/ 1825910 h 2080925"/>
              <a:gd name="connsiteX8" fmla="*/ 9114671 w 9120224"/>
              <a:gd name="connsiteY8" fmla="*/ 1667800 h 2080925"/>
              <a:gd name="connsiteX9" fmla="*/ 9119772 w 9120224"/>
              <a:gd name="connsiteY9" fmla="*/ 61204 h 2080925"/>
              <a:gd name="connsiteX10" fmla="*/ 20402 w 9120224"/>
              <a:gd name="connsiteY10" fmla="*/ 0 h 2080925"/>
              <a:gd name="connsiteX11" fmla="*/ 0 w 9120224"/>
              <a:gd name="connsiteY11" fmla="*/ 1795308 h 2080925"/>
              <a:gd name="connsiteX0" fmla="*/ 40949 w 9161173"/>
              <a:gd name="connsiteY0" fmla="*/ 1734116 h 2019733"/>
              <a:gd name="connsiteX1" fmla="*/ 1208973 w 9161173"/>
              <a:gd name="connsiteY1" fmla="*/ 1479101 h 2019733"/>
              <a:gd name="connsiteX2" fmla="*/ 2035261 w 9161173"/>
              <a:gd name="connsiteY2" fmla="*/ 1433198 h 2019733"/>
              <a:gd name="connsiteX3" fmla="*/ 2734036 w 9161173"/>
              <a:gd name="connsiteY3" fmla="*/ 1448499 h 2019733"/>
              <a:gd name="connsiteX4" fmla="*/ 4182590 w 9161173"/>
              <a:gd name="connsiteY4" fmla="*/ 1729016 h 2019733"/>
              <a:gd name="connsiteX5" fmla="*/ 5253705 w 9161173"/>
              <a:gd name="connsiteY5" fmla="*/ 1973830 h 2019733"/>
              <a:gd name="connsiteX6" fmla="*/ 7084800 w 9161173"/>
              <a:gd name="connsiteY6" fmla="*/ 2019733 h 2019733"/>
              <a:gd name="connsiteX7" fmla="*/ 8885292 w 9161173"/>
              <a:gd name="connsiteY7" fmla="*/ 1764718 h 2019733"/>
              <a:gd name="connsiteX8" fmla="*/ 9155620 w 9161173"/>
              <a:gd name="connsiteY8" fmla="*/ 1606608 h 2019733"/>
              <a:gd name="connsiteX9" fmla="*/ 9160721 w 9161173"/>
              <a:gd name="connsiteY9" fmla="*/ 12 h 2019733"/>
              <a:gd name="connsiteX10" fmla="*/ 144 w 9161173"/>
              <a:gd name="connsiteY10" fmla="*/ 35714 h 2019733"/>
              <a:gd name="connsiteX11" fmla="*/ 40949 w 9161173"/>
              <a:gd name="connsiteY11" fmla="*/ 1734116 h 2019733"/>
              <a:gd name="connsiteX0" fmla="*/ 40805 w 9161029"/>
              <a:gd name="connsiteY0" fmla="*/ 17341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40805 w 9161029"/>
              <a:gd name="connsiteY11" fmla="*/ 17341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8028 w 9169057"/>
              <a:gd name="connsiteY0" fmla="*/ 1739216 h 2019733"/>
              <a:gd name="connsiteX1" fmla="*/ 1216857 w 9169057"/>
              <a:gd name="connsiteY1" fmla="*/ 1479101 h 2019733"/>
              <a:gd name="connsiteX2" fmla="*/ 2043145 w 9169057"/>
              <a:gd name="connsiteY2" fmla="*/ 1433198 h 2019733"/>
              <a:gd name="connsiteX3" fmla="*/ 2741920 w 9169057"/>
              <a:gd name="connsiteY3" fmla="*/ 1448499 h 2019733"/>
              <a:gd name="connsiteX4" fmla="*/ 4190474 w 9169057"/>
              <a:gd name="connsiteY4" fmla="*/ 1729016 h 2019733"/>
              <a:gd name="connsiteX5" fmla="*/ 5261589 w 9169057"/>
              <a:gd name="connsiteY5" fmla="*/ 1973830 h 2019733"/>
              <a:gd name="connsiteX6" fmla="*/ 7092684 w 9169057"/>
              <a:gd name="connsiteY6" fmla="*/ 2019733 h 2019733"/>
              <a:gd name="connsiteX7" fmla="*/ 8893176 w 9169057"/>
              <a:gd name="connsiteY7" fmla="*/ 1764718 h 2019733"/>
              <a:gd name="connsiteX8" fmla="*/ 9163504 w 9169057"/>
              <a:gd name="connsiteY8" fmla="*/ 1606608 h 2019733"/>
              <a:gd name="connsiteX9" fmla="*/ 9168605 w 9169057"/>
              <a:gd name="connsiteY9" fmla="*/ 12 h 2019733"/>
              <a:gd name="connsiteX10" fmla="*/ 8028 w 9169057"/>
              <a:gd name="connsiteY10" fmla="*/ 2639 h 2019733"/>
              <a:gd name="connsiteX11" fmla="*/ 8028 w 9169057"/>
              <a:gd name="connsiteY11" fmla="*/ 1739216 h 2019733"/>
              <a:gd name="connsiteX0" fmla="*/ 737673 w 9898702"/>
              <a:gd name="connsiteY0" fmla="*/ 1739216 h 2019733"/>
              <a:gd name="connsiteX1" fmla="*/ 1946502 w 9898702"/>
              <a:gd name="connsiteY1" fmla="*/ 1479101 h 2019733"/>
              <a:gd name="connsiteX2" fmla="*/ 2772790 w 9898702"/>
              <a:gd name="connsiteY2" fmla="*/ 1433198 h 2019733"/>
              <a:gd name="connsiteX3" fmla="*/ 3471565 w 9898702"/>
              <a:gd name="connsiteY3" fmla="*/ 1448499 h 2019733"/>
              <a:gd name="connsiteX4" fmla="*/ 4920119 w 9898702"/>
              <a:gd name="connsiteY4" fmla="*/ 1729016 h 2019733"/>
              <a:gd name="connsiteX5" fmla="*/ 5991234 w 9898702"/>
              <a:gd name="connsiteY5" fmla="*/ 1973830 h 2019733"/>
              <a:gd name="connsiteX6" fmla="*/ 7822329 w 9898702"/>
              <a:gd name="connsiteY6" fmla="*/ 2019733 h 2019733"/>
              <a:gd name="connsiteX7" fmla="*/ 9622821 w 9898702"/>
              <a:gd name="connsiteY7" fmla="*/ 1764718 h 2019733"/>
              <a:gd name="connsiteX8" fmla="*/ 9893149 w 9898702"/>
              <a:gd name="connsiteY8" fmla="*/ 1606608 h 2019733"/>
              <a:gd name="connsiteX9" fmla="*/ 9898250 w 9898702"/>
              <a:gd name="connsiteY9" fmla="*/ 12 h 2019733"/>
              <a:gd name="connsiteX10" fmla="*/ 737673 w 9898702"/>
              <a:gd name="connsiteY10" fmla="*/ 2639 h 2019733"/>
              <a:gd name="connsiteX11" fmla="*/ 737673 w 9898702"/>
              <a:gd name="connsiteY11" fmla="*/ 1739216 h 2019733"/>
              <a:gd name="connsiteX0" fmla="*/ 753082 w 9914111"/>
              <a:gd name="connsiteY0" fmla="*/ 1739216 h 2019733"/>
              <a:gd name="connsiteX1" fmla="*/ 1961911 w 9914111"/>
              <a:gd name="connsiteY1" fmla="*/ 1479101 h 2019733"/>
              <a:gd name="connsiteX2" fmla="*/ 2788199 w 9914111"/>
              <a:gd name="connsiteY2" fmla="*/ 1433198 h 2019733"/>
              <a:gd name="connsiteX3" fmla="*/ 3486974 w 9914111"/>
              <a:gd name="connsiteY3" fmla="*/ 1448499 h 2019733"/>
              <a:gd name="connsiteX4" fmla="*/ 4935528 w 9914111"/>
              <a:gd name="connsiteY4" fmla="*/ 1729016 h 2019733"/>
              <a:gd name="connsiteX5" fmla="*/ 6006643 w 9914111"/>
              <a:gd name="connsiteY5" fmla="*/ 1973830 h 2019733"/>
              <a:gd name="connsiteX6" fmla="*/ 7837738 w 9914111"/>
              <a:gd name="connsiteY6" fmla="*/ 2019733 h 2019733"/>
              <a:gd name="connsiteX7" fmla="*/ 9638230 w 9914111"/>
              <a:gd name="connsiteY7" fmla="*/ 1764718 h 2019733"/>
              <a:gd name="connsiteX8" fmla="*/ 9908558 w 9914111"/>
              <a:gd name="connsiteY8" fmla="*/ 1606608 h 2019733"/>
              <a:gd name="connsiteX9" fmla="*/ 9913659 w 9914111"/>
              <a:gd name="connsiteY9" fmla="*/ 12 h 2019733"/>
              <a:gd name="connsiteX10" fmla="*/ 753082 w 9914111"/>
              <a:gd name="connsiteY10" fmla="*/ 2639 h 2019733"/>
              <a:gd name="connsiteX11" fmla="*/ 753082 w 9914111"/>
              <a:gd name="connsiteY11" fmla="*/ 1739216 h 2019733"/>
              <a:gd name="connsiteX0" fmla="*/ 678562 w 9839591"/>
              <a:gd name="connsiteY0" fmla="*/ 1739216 h 2019733"/>
              <a:gd name="connsiteX1" fmla="*/ 1887391 w 9839591"/>
              <a:gd name="connsiteY1" fmla="*/ 1479101 h 2019733"/>
              <a:gd name="connsiteX2" fmla="*/ 2713679 w 9839591"/>
              <a:gd name="connsiteY2" fmla="*/ 1433198 h 2019733"/>
              <a:gd name="connsiteX3" fmla="*/ 3412454 w 9839591"/>
              <a:gd name="connsiteY3" fmla="*/ 1448499 h 2019733"/>
              <a:gd name="connsiteX4" fmla="*/ 4861008 w 9839591"/>
              <a:gd name="connsiteY4" fmla="*/ 1729016 h 2019733"/>
              <a:gd name="connsiteX5" fmla="*/ 5932123 w 9839591"/>
              <a:gd name="connsiteY5" fmla="*/ 1973830 h 2019733"/>
              <a:gd name="connsiteX6" fmla="*/ 7763218 w 9839591"/>
              <a:gd name="connsiteY6" fmla="*/ 2019733 h 2019733"/>
              <a:gd name="connsiteX7" fmla="*/ 9563710 w 9839591"/>
              <a:gd name="connsiteY7" fmla="*/ 1764718 h 2019733"/>
              <a:gd name="connsiteX8" fmla="*/ 9834038 w 9839591"/>
              <a:gd name="connsiteY8" fmla="*/ 1606608 h 2019733"/>
              <a:gd name="connsiteX9" fmla="*/ 9839139 w 9839591"/>
              <a:gd name="connsiteY9" fmla="*/ 12 h 2019733"/>
              <a:gd name="connsiteX10" fmla="*/ 678562 w 9839591"/>
              <a:gd name="connsiteY10" fmla="*/ 2639 h 2019733"/>
              <a:gd name="connsiteX11" fmla="*/ 678562 w 9839591"/>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6614 w 9160577"/>
              <a:gd name="connsiteY0" fmla="*/ 1900327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524605 w 9160577"/>
              <a:gd name="connsiteY2" fmla="*/ 181137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733892 w 9160577"/>
              <a:gd name="connsiteY2" fmla="*/ 1448487 h 2019721"/>
              <a:gd name="connsiteX3" fmla="*/ 4182446 w 9160577"/>
              <a:gd name="connsiteY3" fmla="*/ 1729004 h 2019721"/>
              <a:gd name="connsiteX4" fmla="*/ 5253561 w 9160577"/>
              <a:gd name="connsiteY4" fmla="*/ 1973818 h 2019721"/>
              <a:gd name="connsiteX5" fmla="*/ 7084656 w 9160577"/>
              <a:gd name="connsiteY5" fmla="*/ 2019721 h 2019721"/>
              <a:gd name="connsiteX6" fmla="*/ 8885148 w 9160577"/>
              <a:gd name="connsiteY6" fmla="*/ 1764706 h 2019721"/>
              <a:gd name="connsiteX7" fmla="*/ 9155476 w 9160577"/>
              <a:gd name="connsiteY7" fmla="*/ 1606596 h 2019721"/>
              <a:gd name="connsiteX8" fmla="*/ 9160577 w 9160577"/>
              <a:gd name="connsiteY8" fmla="*/ 0 h 2019721"/>
              <a:gd name="connsiteX9" fmla="*/ 0 w 9160577"/>
              <a:gd name="connsiteY9" fmla="*/ 2627 h 2019721"/>
              <a:gd name="connsiteX10" fmla="*/ 6614 w 9160577"/>
              <a:gd name="connsiteY10" fmla="*/ 1900327 h 2019721"/>
              <a:gd name="connsiteX0" fmla="*/ 6614 w 9160577"/>
              <a:gd name="connsiteY0" fmla="*/ 1900327 h 2019721"/>
              <a:gd name="connsiteX1" fmla="*/ 1255132 w 9160577"/>
              <a:gd name="connsiteY1" fmla="*/ 1814761 h 2019721"/>
              <a:gd name="connsiteX2" fmla="*/ 2733892 w 9160577"/>
              <a:gd name="connsiteY2" fmla="*/ 1448487 h 2019721"/>
              <a:gd name="connsiteX3" fmla="*/ 5253561 w 9160577"/>
              <a:gd name="connsiteY3" fmla="*/ 1973818 h 2019721"/>
              <a:gd name="connsiteX4" fmla="*/ 7084656 w 9160577"/>
              <a:gd name="connsiteY4" fmla="*/ 2019721 h 2019721"/>
              <a:gd name="connsiteX5" fmla="*/ 8885148 w 9160577"/>
              <a:gd name="connsiteY5" fmla="*/ 1764706 h 2019721"/>
              <a:gd name="connsiteX6" fmla="*/ 9155476 w 9160577"/>
              <a:gd name="connsiteY6" fmla="*/ 1606596 h 2019721"/>
              <a:gd name="connsiteX7" fmla="*/ 9160577 w 9160577"/>
              <a:gd name="connsiteY7" fmla="*/ 0 h 2019721"/>
              <a:gd name="connsiteX8" fmla="*/ 0 w 9160577"/>
              <a:gd name="connsiteY8" fmla="*/ 2627 h 2019721"/>
              <a:gd name="connsiteX9" fmla="*/ 6614 w 9160577"/>
              <a:gd name="connsiteY9" fmla="*/ 1900327 h 2019721"/>
              <a:gd name="connsiteX0" fmla="*/ 6614 w 9160577"/>
              <a:gd name="connsiteY0" fmla="*/ 1900327 h 2019721"/>
              <a:gd name="connsiteX1" fmla="*/ 1255132 w 9160577"/>
              <a:gd name="connsiteY1" fmla="*/ 1814761 h 2019721"/>
              <a:gd name="connsiteX2" fmla="*/ 4890285 w 9160577"/>
              <a:gd name="connsiteY2" fmla="*/ 1956471 h 2019721"/>
              <a:gd name="connsiteX3" fmla="*/ 5253561 w 9160577"/>
              <a:gd name="connsiteY3" fmla="*/ 1973818 h 2019721"/>
              <a:gd name="connsiteX4" fmla="*/ 7084656 w 9160577"/>
              <a:gd name="connsiteY4" fmla="*/ 2019721 h 2019721"/>
              <a:gd name="connsiteX5" fmla="*/ 8885148 w 9160577"/>
              <a:gd name="connsiteY5" fmla="*/ 1764706 h 2019721"/>
              <a:gd name="connsiteX6" fmla="*/ 9155476 w 9160577"/>
              <a:gd name="connsiteY6" fmla="*/ 1606596 h 2019721"/>
              <a:gd name="connsiteX7" fmla="*/ 9160577 w 9160577"/>
              <a:gd name="connsiteY7" fmla="*/ 0 h 2019721"/>
              <a:gd name="connsiteX8" fmla="*/ 0 w 9160577"/>
              <a:gd name="connsiteY8" fmla="*/ 2627 h 2019721"/>
              <a:gd name="connsiteX9" fmla="*/ 6614 w 9160577"/>
              <a:gd name="connsiteY9" fmla="*/ 1900327 h 2019721"/>
              <a:gd name="connsiteX0" fmla="*/ 6614 w 9160577"/>
              <a:gd name="connsiteY0" fmla="*/ 1900327 h 2019721"/>
              <a:gd name="connsiteX1" fmla="*/ 1255132 w 9160577"/>
              <a:gd name="connsiteY1" fmla="*/ 1814761 h 2019721"/>
              <a:gd name="connsiteX2" fmla="*/ 4890285 w 9160577"/>
              <a:gd name="connsiteY2" fmla="*/ 1956471 h 2019721"/>
              <a:gd name="connsiteX3" fmla="*/ 7084656 w 9160577"/>
              <a:gd name="connsiteY3" fmla="*/ 2019721 h 2019721"/>
              <a:gd name="connsiteX4" fmla="*/ 8885148 w 9160577"/>
              <a:gd name="connsiteY4" fmla="*/ 1764706 h 2019721"/>
              <a:gd name="connsiteX5" fmla="*/ 9155476 w 9160577"/>
              <a:gd name="connsiteY5" fmla="*/ 1606596 h 2019721"/>
              <a:gd name="connsiteX6" fmla="*/ 9160577 w 9160577"/>
              <a:gd name="connsiteY6" fmla="*/ 0 h 2019721"/>
              <a:gd name="connsiteX7" fmla="*/ 0 w 9160577"/>
              <a:gd name="connsiteY7" fmla="*/ 2627 h 2019721"/>
              <a:gd name="connsiteX8" fmla="*/ 6614 w 9160577"/>
              <a:gd name="connsiteY8" fmla="*/ 1900327 h 2019721"/>
              <a:gd name="connsiteX0" fmla="*/ 6614 w 9160577"/>
              <a:gd name="connsiteY0" fmla="*/ 1900327 h 2019721"/>
              <a:gd name="connsiteX1" fmla="*/ 1255132 w 9160577"/>
              <a:gd name="connsiteY1" fmla="*/ 1814761 h 2019721"/>
              <a:gd name="connsiteX2" fmla="*/ 4916744 w 9160577"/>
              <a:gd name="connsiteY2" fmla="*/ 1972136 h 2019721"/>
              <a:gd name="connsiteX3" fmla="*/ 7084656 w 9160577"/>
              <a:gd name="connsiteY3" fmla="*/ 2019721 h 2019721"/>
              <a:gd name="connsiteX4" fmla="*/ 8885148 w 9160577"/>
              <a:gd name="connsiteY4" fmla="*/ 1764706 h 2019721"/>
              <a:gd name="connsiteX5" fmla="*/ 9155476 w 9160577"/>
              <a:gd name="connsiteY5" fmla="*/ 1606596 h 2019721"/>
              <a:gd name="connsiteX6" fmla="*/ 9160577 w 9160577"/>
              <a:gd name="connsiteY6" fmla="*/ 0 h 2019721"/>
              <a:gd name="connsiteX7" fmla="*/ 0 w 9160577"/>
              <a:gd name="connsiteY7" fmla="*/ 2627 h 2019721"/>
              <a:gd name="connsiteX8" fmla="*/ 6614 w 9160577"/>
              <a:gd name="connsiteY8" fmla="*/ 1900327 h 2019721"/>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48861 w 9160577"/>
              <a:gd name="connsiteY5" fmla="*/ 1886323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9148861 w 9160577"/>
              <a:gd name="connsiteY4" fmla="*/ 1886323 h 2024643"/>
              <a:gd name="connsiteX5" fmla="*/ 9160577 w 9160577"/>
              <a:gd name="connsiteY5" fmla="*/ 0 h 2024643"/>
              <a:gd name="connsiteX6" fmla="*/ 0 w 9160577"/>
              <a:gd name="connsiteY6" fmla="*/ 2627 h 2024643"/>
              <a:gd name="connsiteX7" fmla="*/ 6614 w 9160577"/>
              <a:gd name="connsiteY7"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9148861 w 9160577"/>
              <a:gd name="connsiteY4" fmla="*/ 1886323 h 2024643"/>
              <a:gd name="connsiteX5" fmla="*/ 9160577 w 9160577"/>
              <a:gd name="connsiteY5" fmla="*/ 0 h 2024643"/>
              <a:gd name="connsiteX6" fmla="*/ 0 w 9160577"/>
              <a:gd name="connsiteY6" fmla="*/ 2627 h 2024643"/>
              <a:gd name="connsiteX7" fmla="*/ 6614 w 9160577"/>
              <a:gd name="connsiteY7" fmla="*/ 1900327 h 2024643"/>
              <a:gd name="connsiteX0" fmla="*/ 6614 w 9160577"/>
              <a:gd name="connsiteY0" fmla="*/ 1900327 h 2040205"/>
              <a:gd name="connsiteX1" fmla="*/ 1255132 w 9160577"/>
              <a:gd name="connsiteY1" fmla="*/ 1814761 h 2040205"/>
              <a:gd name="connsiteX2" fmla="*/ 4916744 w 9160577"/>
              <a:gd name="connsiteY2" fmla="*/ 1972136 h 2040205"/>
              <a:gd name="connsiteX3" fmla="*/ 7084656 w 9160577"/>
              <a:gd name="connsiteY3" fmla="*/ 2019721 h 2040205"/>
              <a:gd name="connsiteX4" fmla="*/ 9148861 w 9160577"/>
              <a:gd name="connsiteY4" fmla="*/ 1886323 h 2040205"/>
              <a:gd name="connsiteX5" fmla="*/ 9160577 w 9160577"/>
              <a:gd name="connsiteY5" fmla="*/ 0 h 2040205"/>
              <a:gd name="connsiteX6" fmla="*/ 0 w 9160577"/>
              <a:gd name="connsiteY6" fmla="*/ 2627 h 2040205"/>
              <a:gd name="connsiteX7" fmla="*/ 6614 w 9160577"/>
              <a:gd name="connsiteY7" fmla="*/ 1900327 h 2040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0577" h="2040205">
                <a:moveTo>
                  <a:pt x="6614" y="1900327"/>
                </a:moveTo>
                <a:lnTo>
                  <a:pt x="1255132" y="1814761"/>
                </a:lnTo>
                <a:lnTo>
                  <a:pt x="4916744" y="1972136"/>
                </a:lnTo>
                <a:cubicBezTo>
                  <a:pt x="6069337" y="2064084"/>
                  <a:pt x="6335560" y="2044139"/>
                  <a:pt x="7084656" y="2019721"/>
                </a:cubicBezTo>
                <a:cubicBezTo>
                  <a:pt x="8361433" y="1979731"/>
                  <a:pt x="8460793" y="1930789"/>
                  <a:pt x="9148861" y="1886323"/>
                </a:cubicBezTo>
                <a:cubicBezTo>
                  <a:pt x="9151411" y="1083025"/>
                  <a:pt x="9158026" y="803298"/>
                  <a:pt x="9160577" y="0"/>
                </a:cubicBezTo>
                <a:lnTo>
                  <a:pt x="0" y="2627"/>
                </a:lnTo>
                <a:cubicBezTo>
                  <a:pt x="2205" y="635194"/>
                  <a:pt x="4409" y="1267760"/>
                  <a:pt x="6614" y="1900327"/>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sz="1800"/>
          </a:p>
        </p:txBody>
      </p:sp>
      <p:pic>
        <p:nvPicPr>
          <p:cNvPr id="5" name="Picture 7" descr="_0000_NHSBT_Ribbon_NHS_Blue_RGB_WhiteAbv_DRAFT.png">
            <a:extLst>
              <a:ext uri="{FF2B5EF4-FFF2-40B4-BE49-F238E27FC236}">
                <a16:creationId xmlns:a16="http://schemas.microsoft.com/office/drawing/2014/main" id="{34B38103-3D5B-44EC-AF0A-21D0AF175F1B}"/>
              </a:ext>
            </a:extLst>
          </p:cNvPr>
          <p:cNvPicPr>
            <a:picLocks noChangeAspect="1"/>
          </p:cNvPicPr>
          <p:nvPr/>
        </p:nvPicPr>
        <p:blipFill>
          <a:blip r:embed="rId2">
            <a:extLst>
              <a:ext uri="{28A0092B-C50C-407E-A947-70E740481C1C}">
                <a14:useLocalDpi xmlns:a14="http://schemas.microsoft.com/office/drawing/2010/main" val="0"/>
              </a:ext>
            </a:extLst>
          </a:blip>
          <a:srcRect l="1308" r="4449"/>
          <a:stretch>
            <a:fillRect/>
          </a:stretch>
        </p:blipFill>
        <p:spPr bwMode="auto">
          <a:xfrm>
            <a:off x="-4763" y="3584575"/>
            <a:ext cx="9159876" cy="294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NHSBT Colour_RGB.png">
            <a:extLst>
              <a:ext uri="{FF2B5EF4-FFF2-40B4-BE49-F238E27FC236}">
                <a16:creationId xmlns:a16="http://schemas.microsoft.com/office/drawing/2014/main" id="{A3BC5B21-3FAB-4D6A-9DDC-E5EDF988A6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7675" y="2066925"/>
            <a:ext cx="7772400" cy="1362075"/>
          </a:xfrm>
        </p:spPr>
        <p:txBody>
          <a:bodyPr/>
          <a:lstStyle>
            <a:lvl1pPr algn="l">
              <a:defRPr sz="5000" b="1" cap="none">
                <a:solidFill>
                  <a:srgbClr val="0072C6"/>
                </a:solidFill>
              </a:defRPr>
            </a:lvl1pPr>
          </a:lstStyle>
          <a:p>
            <a:r>
              <a:rPr lang="en-US"/>
              <a:t>Click to edit Master title style</a:t>
            </a:r>
            <a:endParaRPr lang="en-GB" dirty="0"/>
          </a:p>
        </p:txBody>
      </p:sp>
      <p:sp>
        <p:nvSpPr>
          <p:cNvPr id="3" name="Text Placeholder 2"/>
          <p:cNvSpPr>
            <a:spLocks noGrp="1"/>
          </p:cNvSpPr>
          <p:nvPr>
            <p:ph type="body" idx="1"/>
          </p:nvPr>
        </p:nvSpPr>
        <p:spPr>
          <a:xfrm>
            <a:off x="447675" y="2837021"/>
            <a:ext cx="7772400" cy="669607"/>
          </a:xfrm>
        </p:spPr>
        <p:txBody>
          <a:bodyPr/>
          <a:lstStyle>
            <a:lvl1pPr marL="0" indent="0" algn="l">
              <a:buNone/>
              <a:defRPr sz="3500">
                <a:solidFill>
                  <a:srgbClr val="0072C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47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8992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5611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3778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5" descr="NHSBT Colour_RGB.png">
            <a:extLst>
              <a:ext uri="{FF2B5EF4-FFF2-40B4-BE49-F238E27FC236}">
                <a16:creationId xmlns:a16="http://schemas.microsoft.com/office/drawing/2014/main" id="{BDCBBE27-3588-4AF0-8480-148179F47A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44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_0002_NHSBT_Ribbon_NHS_Blue_RGB_1.png">
            <a:extLst>
              <a:ext uri="{FF2B5EF4-FFF2-40B4-BE49-F238E27FC236}">
                <a16:creationId xmlns:a16="http://schemas.microsoft.com/office/drawing/2014/main" id="{8B9EA9F7-5CA6-45EB-9E64-861C8A7EC222}"/>
              </a:ext>
            </a:extLst>
          </p:cNvPr>
          <p:cNvPicPr>
            <a:picLocks noChangeAspect="1"/>
          </p:cNvPicPr>
          <p:nvPr/>
        </p:nvPicPr>
        <p:blipFill>
          <a:blip r:embed="rId11">
            <a:extLst>
              <a:ext uri="{28A0092B-C50C-407E-A947-70E740481C1C}">
                <a14:useLocalDpi xmlns:a14="http://schemas.microsoft.com/office/drawing/2010/main" val="0"/>
              </a:ext>
            </a:extLst>
          </a:blip>
          <a:srcRect l="917" r="5013"/>
          <a:stretch>
            <a:fillRect/>
          </a:stretch>
        </p:blipFill>
        <p:spPr bwMode="auto">
          <a:xfrm>
            <a:off x="0" y="3257550"/>
            <a:ext cx="91440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3A71707D-F24D-43B8-834A-3318D83545DA}"/>
              </a:ext>
            </a:extLst>
          </p:cNvPr>
          <p:cNvSpPr>
            <a:spLocks noGrp="1"/>
          </p:cNvSpPr>
          <p:nvPr>
            <p:ph type="title"/>
          </p:nvPr>
        </p:nvSpPr>
        <p:spPr bwMode="auto">
          <a:xfrm>
            <a:off x="457200" y="625475"/>
            <a:ext cx="69786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8" name="Text Placeholder 2">
            <a:extLst>
              <a:ext uri="{FF2B5EF4-FFF2-40B4-BE49-F238E27FC236}">
                <a16:creationId xmlns:a16="http://schemas.microsoft.com/office/drawing/2014/main" id="{F3204EE4-AD0D-4971-815C-E1F378A12228}"/>
              </a:ext>
            </a:extLst>
          </p:cNvPr>
          <p:cNvSpPr>
            <a:spLocks noGrp="1"/>
          </p:cNvSpPr>
          <p:nvPr>
            <p:ph type="body" idx="1"/>
          </p:nvPr>
        </p:nvSpPr>
        <p:spPr bwMode="auto">
          <a:xfrm>
            <a:off x="457200" y="1858963"/>
            <a:ext cx="6978650"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9" name="Picture 9" descr="NHSBT Colour_RGB.png">
            <a:extLst>
              <a:ext uri="{FF2B5EF4-FFF2-40B4-BE49-F238E27FC236}">
                <a16:creationId xmlns:a16="http://schemas.microsoft.com/office/drawing/2014/main" id="{13434AE7-AB4C-4FA2-9276-96A6E732E095}"/>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4" r:id="rId1"/>
    <p:sldLayoutId id="2147483820" r:id="rId2"/>
    <p:sldLayoutId id="2147483825" r:id="rId3"/>
    <p:sldLayoutId id="2147483826" r:id="rId4"/>
    <p:sldLayoutId id="2147483827" r:id="rId5"/>
    <p:sldLayoutId id="2147483821" r:id="rId6"/>
    <p:sldLayoutId id="2147483822" r:id="rId7"/>
    <p:sldLayoutId id="2147483823" r:id="rId8"/>
    <p:sldLayoutId id="2147483828" r:id="rId9"/>
  </p:sldLayoutIdLst>
  <p:txStyles>
    <p:titleStyle>
      <a:lvl1pPr algn="l" defTabSz="457200" rtl="0" eaLnBrk="0" fontAlgn="base" hangingPunct="0">
        <a:spcBef>
          <a:spcPct val="0"/>
        </a:spcBef>
        <a:spcAft>
          <a:spcPct val="0"/>
        </a:spcAft>
        <a:defRPr sz="3800" b="1" kern="1200">
          <a:solidFill>
            <a:srgbClr val="0072C6"/>
          </a:solidFill>
          <a:latin typeface="+mj-lt"/>
          <a:ea typeface="+mj-ea"/>
          <a:cs typeface="+mj-cs"/>
        </a:defRPr>
      </a:lvl1pPr>
      <a:lvl2pPr algn="l" defTabSz="457200" rtl="0" eaLnBrk="0" fontAlgn="base" hangingPunct="0">
        <a:spcBef>
          <a:spcPct val="0"/>
        </a:spcBef>
        <a:spcAft>
          <a:spcPct val="0"/>
        </a:spcAft>
        <a:defRPr sz="3800" b="1">
          <a:solidFill>
            <a:srgbClr val="0072C6"/>
          </a:solidFill>
          <a:latin typeface="Arial" pitchFamily="34" charset="0"/>
        </a:defRPr>
      </a:lvl2pPr>
      <a:lvl3pPr algn="l" defTabSz="457200" rtl="0" eaLnBrk="0" fontAlgn="base" hangingPunct="0">
        <a:spcBef>
          <a:spcPct val="0"/>
        </a:spcBef>
        <a:spcAft>
          <a:spcPct val="0"/>
        </a:spcAft>
        <a:defRPr sz="3800" b="1">
          <a:solidFill>
            <a:srgbClr val="0072C6"/>
          </a:solidFill>
          <a:latin typeface="Arial" pitchFamily="34" charset="0"/>
        </a:defRPr>
      </a:lvl3pPr>
      <a:lvl4pPr algn="l" defTabSz="457200" rtl="0" eaLnBrk="0" fontAlgn="base" hangingPunct="0">
        <a:spcBef>
          <a:spcPct val="0"/>
        </a:spcBef>
        <a:spcAft>
          <a:spcPct val="0"/>
        </a:spcAft>
        <a:defRPr sz="3800" b="1">
          <a:solidFill>
            <a:srgbClr val="0072C6"/>
          </a:solidFill>
          <a:latin typeface="Arial" pitchFamily="34" charset="0"/>
        </a:defRPr>
      </a:lvl4pPr>
      <a:lvl5pPr algn="l" defTabSz="457200" rtl="0" eaLnBrk="0" fontAlgn="base" hangingPunct="0">
        <a:spcBef>
          <a:spcPct val="0"/>
        </a:spcBef>
        <a:spcAft>
          <a:spcPct val="0"/>
        </a:spcAft>
        <a:defRPr sz="3800" b="1">
          <a:solidFill>
            <a:srgbClr val="0072C6"/>
          </a:solidFill>
          <a:latin typeface="Arial" pitchFamily="34" charset="0"/>
        </a:defRPr>
      </a:lvl5pPr>
      <a:lvl6pPr marL="457200" algn="l" defTabSz="457200" rtl="0" eaLnBrk="1" fontAlgn="base" hangingPunct="1">
        <a:spcBef>
          <a:spcPct val="0"/>
        </a:spcBef>
        <a:spcAft>
          <a:spcPct val="0"/>
        </a:spcAft>
        <a:defRPr sz="3800" b="1">
          <a:solidFill>
            <a:srgbClr val="0072C6"/>
          </a:solidFill>
          <a:latin typeface="Arial" pitchFamily="34" charset="0"/>
        </a:defRPr>
      </a:lvl6pPr>
      <a:lvl7pPr marL="914400" algn="l" defTabSz="457200" rtl="0" eaLnBrk="1" fontAlgn="base" hangingPunct="1">
        <a:spcBef>
          <a:spcPct val="0"/>
        </a:spcBef>
        <a:spcAft>
          <a:spcPct val="0"/>
        </a:spcAft>
        <a:defRPr sz="3800" b="1">
          <a:solidFill>
            <a:srgbClr val="0072C6"/>
          </a:solidFill>
          <a:latin typeface="Arial" pitchFamily="34" charset="0"/>
        </a:defRPr>
      </a:lvl7pPr>
      <a:lvl8pPr marL="1371600" algn="l" defTabSz="457200" rtl="0" eaLnBrk="1" fontAlgn="base" hangingPunct="1">
        <a:spcBef>
          <a:spcPct val="0"/>
        </a:spcBef>
        <a:spcAft>
          <a:spcPct val="0"/>
        </a:spcAft>
        <a:defRPr sz="3800" b="1">
          <a:solidFill>
            <a:srgbClr val="0072C6"/>
          </a:solidFill>
          <a:latin typeface="Arial" pitchFamily="34" charset="0"/>
        </a:defRPr>
      </a:lvl8pPr>
      <a:lvl9pPr marL="1828800" algn="l" defTabSz="457200" rtl="0" eaLnBrk="1" fontAlgn="base" hangingPunct="1">
        <a:spcBef>
          <a:spcPct val="0"/>
        </a:spcBef>
        <a:spcAft>
          <a:spcPct val="0"/>
        </a:spcAft>
        <a:defRPr sz="3800" b="1">
          <a:solidFill>
            <a:srgbClr val="0072C6"/>
          </a:solidFill>
          <a:latin typeface="Arial" pitchFamily="34" charset="0"/>
        </a:defRPr>
      </a:lvl9pPr>
    </p:titleStyle>
    <p:bodyStyle>
      <a:lvl1pPr marL="177800" indent="-177800" algn="l" defTabSz="457200" rtl="0" eaLnBrk="0" fontAlgn="base" hangingPunct="0">
        <a:spcBef>
          <a:spcPts val="800"/>
        </a:spcBef>
        <a:spcAft>
          <a:spcPts val="800"/>
        </a:spcAft>
        <a:buClr>
          <a:srgbClr val="0072C6"/>
        </a:buClr>
        <a:buFont typeface="Arial" panose="020B0604020202020204" pitchFamily="34" charset="0"/>
        <a:buChar char="•"/>
        <a:defRPr sz="2200" kern="1200">
          <a:solidFill>
            <a:schemeClr val="tx1"/>
          </a:solidFill>
          <a:latin typeface="+mn-lt"/>
          <a:ea typeface="+mn-ea"/>
          <a:cs typeface="+mn-cs"/>
        </a:defRPr>
      </a:lvl1pPr>
      <a:lvl2pPr marL="447675" indent="-269875" algn="l" defTabSz="457200" rtl="0" eaLnBrk="0" fontAlgn="base" hangingPunct="0">
        <a:spcBef>
          <a:spcPts val="400"/>
        </a:spcBef>
        <a:spcAft>
          <a:spcPct val="0"/>
        </a:spcAft>
        <a:buFont typeface="Arial" panose="020B0604020202020204" pitchFamily="34" charset="0"/>
        <a:buChar char="–"/>
        <a:defRPr sz="2200" kern="1200">
          <a:solidFill>
            <a:schemeClr val="tx1"/>
          </a:solidFill>
          <a:latin typeface="+mn-lt"/>
          <a:ea typeface="+mn-ea"/>
          <a:cs typeface="+mn-cs"/>
        </a:defRPr>
      </a:lvl2pPr>
      <a:lvl3pPr marL="625475" indent="-177800"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3pPr>
      <a:lvl4pPr marL="895350" indent="-269875"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4pPr>
      <a:lvl5pPr marL="1165225" indent="-269875"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E6C5BF4-FEC4-4A63-AF16-18B9F01BB2D3}"/>
              </a:ext>
            </a:extLst>
          </p:cNvPr>
          <p:cNvSpPr>
            <a:spLocks noGrp="1"/>
          </p:cNvSpPr>
          <p:nvPr>
            <p:ph type="ctrTitle"/>
          </p:nvPr>
        </p:nvSpPr>
        <p:spPr>
          <a:xfrm>
            <a:off x="447675" y="2924175"/>
            <a:ext cx="8156575" cy="2376488"/>
          </a:xfrm>
        </p:spPr>
        <p:txBody>
          <a:bodyPr/>
          <a:lstStyle/>
          <a:p>
            <a:pPr eaLnBrk="1" hangingPunct="1"/>
            <a:r>
              <a:rPr lang="en-GB" altLang="en-US" dirty="0"/>
              <a:t>Covid-19- Toolbox</a:t>
            </a:r>
            <a:br>
              <a:rPr lang="en-GB" altLang="en-US" dirty="0"/>
            </a:br>
            <a:r>
              <a:rPr lang="en-GB" altLang="en-US" sz="3200" dirty="0"/>
              <a:t>Keeping </a:t>
            </a:r>
            <a:r>
              <a:rPr lang="en-US" altLang="en-US" sz="3200" dirty="0"/>
              <a:t>everyone Healthy, Safe and Well</a:t>
            </a:r>
            <a:br>
              <a:rPr lang="en-US" altLang="en-US" sz="3200" dirty="0"/>
            </a:br>
            <a:r>
              <a:rPr lang="en-US" altLang="en-US" sz="3200" dirty="0"/>
              <a:t>- Social Distancing</a:t>
            </a:r>
            <a:endParaRPr lang="en-GB" altLang="en-US" sz="3200" dirty="0"/>
          </a:p>
        </p:txBody>
      </p:sp>
      <p:sp>
        <p:nvSpPr>
          <p:cNvPr id="8195" name="Subtitle 2">
            <a:extLst>
              <a:ext uri="{FF2B5EF4-FFF2-40B4-BE49-F238E27FC236}">
                <a16:creationId xmlns:a16="http://schemas.microsoft.com/office/drawing/2014/main" id="{11763799-109B-4753-A5EF-BD7E9BF0F968}"/>
              </a:ext>
            </a:extLst>
          </p:cNvPr>
          <p:cNvSpPr>
            <a:spLocks noGrp="1"/>
          </p:cNvSpPr>
          <p:nvPr>
            <p:ph type="subTitle" idx="1"/>
          </p:nvPr>
        </p:nvSpPr>
        <p:spPr>
          <a:xfrm>
            <a:off x="395288" y="5373688"/>
            <a:ext cx="6400800" cy="690562"/>
          </a:xfrm>
        </p:spPr>
        <p:txBody>
          <a:bodyPr/>
          <a:lstStyle/>
          <a:p>
            <a:pPr eaLnBrk="1" hangingPunct="1"/>
            <a:r>
              <a:rPr lang="en-GB" altLang="en-US" sz="1800" dirty="0"/>
              <a:t>Authors:  </a:t>
            </a:r>
            <a:r>
              <a:rPr lang="en-US" altLang="en-US" sz="1800" dirty="0"/>
              <a:t>Janet Vidler/ Phil Tanner</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a:xfrm>
            <a:off x="131304" y="116632"/>
            <a:ext cx="6978650" cy="648072"/>
          </a:xfrm>
        </p:spPr>
        <p:txBody>
          <a:bodyPr/>
          <a:lstStyle/>
          <a:p>
            <a:pPr eaLnBrk="1" hangingPunct="1"/>
            <a:r>
              <a:rPr lang="en-GB" altLang="en-US" dirty="0"/>
              <a:t>Face Coverings </a:t>
            </a:r>
          </a:p>
        </p:txBody>
      </p:sp>
      <p:sp>
        <p:nvSpPr>
          <p:cNvPr id="2" name="Rectangle 1"/>
          <p:cNvSpPr/>
          <p:nvPr/>
        </p:nvSpPr>
        <p:spPr>
          <a:xfrm>
            <a:off x="131304" y="764704"/>
            <a:ext cx="8113104" cy="4154984"/>
          </a:xfrm>
          <a:prstGeom prst="rect">
            <a:avLst/>
          </a:prstGeom>
        </p:spPr>
        <p:txBody>
          <a:bodyPr wrap="square">
            <a:spAutoFit/>
          </a:bodyPr>
          <a:lstStyle/>
          <a:p>
            <a:r>
              <a:rPr lang="en-GB" sz="2200" dirty="0"/>
              <a:t>Face coverings do not protect you necessarily from </a:t>
            </a:r>
            <a:r>
              <a:rPr lang="en-GB" sz="2200" dirty="0" smtClean="0"/>
              <a:t>coronavirus.</a:t>
            </a:r>
          </a:p>
          <a:p>
            <a:endParaRPr lang="en-GB" sz="2200" dirty="0"/>
          </a:p>
          <a:p>
            <a:r>
              <a:rPr lang="en-GB" sz="2200" dirty="0"/>
              <a:t>They do potentially protect others if worn correctly</a:t>
            </a:r>
          </a:p>
          <a:p>
            <a:endParaRPr lang="en-GB" sz="2200" dirty="0"/>
          </a:p>
          <a:p>
            <a:r>
              <a:rPr lang="en-GB" sz="2200" dirty="0"/>
              <a:t>It can also </a:t>
            </a:r>
            <a:r>
              <a:rPr lang="en-GB" sz="2200" dirty="0" smtClean="0"/>
              <a:t>reduce </a:t>
            </a:r>
            <a:r>
              <a:rPr lang="en-GB" sz="2200" dirty="0"/>
              <a:t>transmission to hands and then onwards if you touch surfaces</a:t>
            </a:r>
          </a:p>
          <a:p>
            <a:endParaRPr lang="en-GB" sz="2200" dirty="0"/>
          </a:p>
          <a:p>
            <a:r>
              <a:rPr lang="en-GB" sz="2200" dirty="0"/>
              <a:t>They are not mandatory in centres, but we </a:t>
            </a:r>
            <a:r>
              <a:rPr lang="en-GB" sz="2200" dirty="0" smtClean="0"/>
              <a:t>are encouraging </a:t>
            </a:r>
            <a:r>
              <a:rPr lang="en-GB" sz="2200" dirty="0"/>
              <a:t>colleagues to support </a:t>
            </a:r>
            <a:r>
              <a:rPr lang="en-GB" sz="2200" dirty="0" smtClean="0"/>
              <a:t>the Hands, Face, Space </a:t>
            </a:r>
            <a:r>
              <a:rPr lang="en-GB" sz="2200" dirty="0"/>
              <a:t>campaign by wearing face coverings </a:t>
            </a:r>
            <a:r>
              <a:rPr lang="en-GB" sz="2200" dirty="0" smtClean="0"/>
              <a:t>in </a:t>
            </a:r>
            <a:r>
              <a:rPr lang="en-GB" sz="2200" dirty="0"/>
              <a:t>all other areas of our buildings e.g. shared hallways, shared open plan office </a:t>
            </a:r>
            <a:r>
              <a:rPr lang="en-GB" sz="2200" dirty="0" smtClean="0"/>
              <a:t>spaces.</a:t>
            </a:r>
            <a:endParaRPr lang="en-GB" sz="2200" dirty="0"/>
          </a:p>
        </p:txBody>
      </p:sp>
    </p:spTree>
    <p:extLst>
      <p:ext uri="{BB962C8B-B14F-4D97-AF65-F5344CB8AC3E}">
        <p14:creationId xmlns:p14="http://schemas.microsoft.com/office/powerpoint/2010/main" val="418916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98875E91-0028-4021-891E-49B996265680}"/>
              </a:ext>
            </a:extLst>
          </p:cNvPr>
          <p:cNvSpPr>
            <a:spLocks noGrp="1"/>
          </p:cNvSpPr>
          <p:nvPr>
            <p:ph type="title"/>
          </p:nvPr>
        </p:nvSpPr>
        <p:spPr/>
        <p:txBody>
          <a:bodyPr/>
          <a:lstStyle/>
          <a:p>
            <a:pPr algn="ctr" eaLnBrk="1" hangingPunct="1"/>
            <a:r>
              <a:rPr lang="en-GB" altLang="en-US" sz="4600"/>
              <a:t>Thank</a:t>
            </a:r>
            <a:r>
              <a:rPr lang="en-US" altLang="en-US" sz="4600"/>
              <a:t> You !</a:t>
            </a:r>
            <a:br>
              <a:rPr lang="en-US" altLang="en-US" sz="4600"/>
            </a:br>
            <a:r>
              <a:rPr lang="en-US" altLang="en-US" sz="4600"/>
              <a:t/>
            </a:r>
            <a:br>
              <a:rPr lang="en-US" altLang="en-US" sz="4600"/>
            </a:br>
            <a:r>
              <a:rPr lang="en-GB" altLang="en-US" sz="4600"/>
              <a:t>Any Qu</a:t>
            </a:r>
            <a:r>
              <a:rPr lang="en-US" altLang="en-US" sz="4600"/>
              <a:t>estions ?</a:t>
            </a:r>
            <a:br>
              <a:rPr lang="en-US" altLang="en-US" sz="4600"/>
            </a:br>
            <a:endParaRPr lang="en-GB" altLang="en-US" sz="4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CA4F4EB4-B627-45E0-AFC5-C7C54B624D7C}"/>
              </a:ext>
            </a:extLst>
          </p:cNvPr>
          <p:cNvSpPr txBox="1">
            <a:spLocks/>
          </p:cNvSpPr>
          <p:nvPr/>
        </p:nvSpPr>
        <p:spPr bwMode="auto">
          <a:xfrm>
            <a:off x="395288" y="404813"/>
            <a:ext cx="69135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algn="ctr" eaLnBrk="1" hangingPunct="1">
              <a:spcBef>
                <a:spcPct val="0"/>
              </a:spcBef>
              <a:spcAft>
                <a:spcPct val="0"/>
              </a:spcAft>
              <a:buClrTx/>
              <a:buFontTx/>
              <a:buNone/>
            </a:pPr>
            <a:r>
              <a:rPr lang="en-GB" altLang="en-US" sz="3800" b="1" dirty="0">
                <a:solidFill>
                  <a:srgbClr val="0072C6"/>
                </a:solidFill>
              </a:rPr>
              <a:t>Overview</a:t>
            </a:r>
          </a:p>
        </p:txBody>
      </p:sp>
      <p:sp>
        <p:nvSpPr>
          <p:cNvPr id="44035" name="Content Placeholder 2">
            <a:extLst>
              <a:ext uri="{FF2B5EF4-FFF2-40B4-BE49-F238E27FC236}">
                <a16:creationId xmlns:a16="http://schemas.microsoft.com/office/drawing/2014/main" id="{D0C13CB7-3C55-48FF-94E0-6E1E48C7DC29}"/>
              </a:ext>
            </a:extLst>
          </p:cNvPr>
          <p:cNvSpPr txBox="1">
            <a:spLocks/>
          </p:cNvSpPr>
          <p:nvPr/>
        </p:nvSpPr>
        <p:spPr bwMode="auto">
          <a:xfrm>
            <a:off x="353119" y="1052736"/>
            <a:ext cx="8147050" cy="4261832"/>
          </a:xfrm>
          <a:prstGeom prst="rect">
            <a:avLst/>
          </a:prstGeom>
          <a:solidFill>
            <a:schemeClr val="bg1"/>
          </a:solidFill>
          <a:ln>
            <a:noFill/>
          </a:ln>
        </p:spPr>
        <p:txBody>
          <a:bodyPr/>
          <a:lstStyle>
            <a:lvl1pPr marL="177800" indent="-177800"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marL="0" indent="0" eaLnBrk="1" hangingPunct="1">
              <a:buNone/>
            </a:pPr>
            <a:r>
              <a:rPr lang="en-GB" sz="2000" b="1" u="sng" dirty="0">
                <a:solidFill>
                  <a:srgbClr val="FF0000"/>
                </a:solidFill>
              </a:rPr>
              <a:t>Note for Manager / Supervisor – </a:t>
            </a:r>
          </a:p>
          <a:p>
            <a:pPr marL="0" indent="0" eaLnBrk="1" hangingPunct="1">
              <a:buNone/>
            </a:pPr>
            <a:r>
              <a:rPr lang="en-GB" sz="2000" dirty="0"/>
              <a:t>During the Coronavirus (COVID-19) pandemic it is essential to ensure the workforce is protected to minimise the risk of the infection spreading. This toolbox talk is designed to be delivered to our colleagues, ideally should be 10 min max</a:t>
            </a:r>
          </a:p>
          <a:p>
            <a:pPr marL="0" indent="0">
              <a:buNone/>
            </a:pPr>
            <a:r>
              <a:rPr lang="en-GB" sz="2000" dirty="0"/>
              <a:t>The toolbox talk applies to general activities, where social distancing measures of two metres should be applied. </a:t>
            </a:r>
          </a:p>
          <a:p>
            <a:pPr marL="0" indent="0">
              <a:buNone/>
            </a:pPr>
            <a:r>
              <a:rPr lang="en-GB" sz="2000" dirty="0"/>
              <a:t>Where social distancing measures of two metres cannot be applied, each activity has been looked at as part of the overall risk assessment</a:t>
            </a:r>
          </a:p>
          <a:p>
            <a:pPr marL="0" indent="0">
              <a:buNone/>
            </a:pPr>
            <a:r>
              <a:rPr lang="en-GB" sz="2000" dirty="0"/>
              <a:t>If there is a problem with social distancing when more people come back into the department, please speak to your local HS&amp;W advisor.</a:t>
            </a:r>
          </a:p>
          <a:p>
            <a:pPr marL="0" indent="0" eaLnBrk="1" hangingPunct="1">
              <a:buNone/>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4E7DA00-9545-4992-9D34-B3C10B43608B}"/>
              </a:ext>
            </a:extLst>
          </p:cNvPr>
          <p:cNvSpPr txBox="1">
            <a:spLocks/>
          </p:cNvSpPr>
          <p:nvPr/>
        </p:nvSpPr>
        <p:spPr bwMode="auto">
          <a:xfrm>
            <a:off x="307310" y="260648"/>
            <a:ext cx="69786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342900" rtl="0" eaLnBrk="1" fontAlgn="base" hangingPunct="1">
              <a:spcBef>
                <a:spcPct val="0"/>
              </a:spcBef>
              <a:spcAft>
                <a:spcPct val="0"/>
              </a:spcAft>
              <a:defRPr sz="3750" b="1" kern="1200">
                <a:solidFill>
                  <a:srgbClr val="0072C6"/>
                </a:solidFill>
                <a:latin typeface="+mj-lt"/>
                <a:ea typeface="+mj-ea"/>
                <a:cs typeface="+mj-cs"/>
              </a:defRPr>
            </a:lvl1pPr>
            <a:lvl2pPr algn="l" defTabSz="342900" rtl="0" eaLnBrk="1" fontAlgn="base" hangingPunct="1">
              <a:spcBef>
                <a:spcPct val="0"/>
              </a:spcBef>
              <a:spcAft>
                <a:spcPct val="0"/>
              </a:spcAft>
              <a:defRPr sz="2850" b="1">
                <a:solidFill>
                  <a:srgbClr val="0072C6"/>
                </a:solidFill>
                <a:latin typeface="Arial" panose="020B0604020202020204" pitchFamily="34" charset="0"/>
              </a:defRPr>
            </a:lvl2pPr>
            <a:lvl3pPr algn="l" defTabSz="342900" rtl="0" eaLnBrk="1" fontAlgn="base" hangingPunct="1">
              <a:spcBef>
                <a:spcPct val="0"/>
              </a:spcBef>
              <a:spcAft>
                <a:spcPct val="0"/>
              </a:spcAft>
              <a:defRPr sz="2850" b="1">
                <a:solidFill>
                  <a:srgbClr val="0072C6"/>
                </a:solidFill>
                <a:latin typeface="Arial" panose="020B0604020202020204" pitchFamily="34" charset="0"/>
              </a:defRPr>
            </a:lvl3pPr>
            <a:lvl4pPr algn="l" defTabSz="342900" rtl="0" eaLnBrk="1" fontAlgn="base" hangingPunct="1">
              <a:spcBef>
                <a:spcPct val="0"/>
              </a:spcBef>
              <a:spcAft>
                <a:spcPct val="0"/>
              </a:spcAft>
              <a:defRPr sz="2850" b="1">
                <a:solidFill>
                  <a:srgbClr val="0072C6"/>
                </a:solidFill>
                <a:latin typeface="Arial" panose="020B0604020202020204" pitchFamily="34" charset="0"/>
              </a:defRPr>
            </a:lvl4pPr>
            <a:lvl5pPr algn="l" defTabSz="342900" rtl="0" eaLnBrk="1" fontAlgn="base" hangingPunct="1">
              <a:spcBef>
                <a:spcPct val="0"/>
              </a:spcBef>
              <a:spcAft>
                <a:spcPct val="0"/>
              </a:spcAft>
              <a:defRPr sz="2850" b="1">
                <a:solidFill>
                  <a:srgbClr val="0072C6"/>
                </a:solidFill>
                <a:latin typeface="Arial" panose="020B0604020202020204" pitchFamily="34" charset="0"/>
              </a:defRPr>
            </a:lvl5pPr>
            <a:lvl6pPr marL="342900" algn="l" defTabSz="342900" rtl="0" eaLnBrk="1" fontAlgn="base" hangingPunct="1">
              <a:spcBef>
                <a:spcPct val="0"/>
              </a:spcBef>
              <a:spcAft>
                <a:spcPct val="0"/>
              </a:spcAft>
              <a:defRPr sz="2850" b="1">
                <a:solidFill>
                  <a:srgbClr val="0072C6"/>
                </a:solidFill>
                <a:latin typeface="Arial" panose="020B0604020202020204" pitchFamily="34" charset="0"/>
              </a:defRPr>
            </a:lvl6pPr>
            <a:lvl7pPr marL="685800" algn="l" defTabSz="342900" rtl="0" eaLnBrk="1" fontAlgn="base" hangingPunct="1">
              <a:spcBef>
                <a:spcPct val="0"/>
              </a:spcBef>
              <a:spcAft>
                <a:spcPct val="0"/>
              </a:spcAft>
              <a:defRPr sz="2850" b="1">
                <a:solidFill>
                  <a:srgbClr val="0072C6"/>
                </a:solidFill>
                <a:latin typeface="Arial" panose="020B0604020202020204" pitchFamily="34" charset="0"/>
              </a:defRPr>
            </a:lvl7pPr>
            <a:lvl8pPr marL="1028700" algn="l" defTabSz="342900" rtl="0" eaLnBrk="1" fontAlgn="base" hangingPunct="1">
              <a:spcBef>
                <a:spcPct val="0"/>
              </a:spcBef>
              <a:spcAft>
                <a:spcPct val="0"/>
              </a:spcAft>
              <a:defRPr sz="2850" b="1">
                <a:solidFill>
                  <a:srgbClr val="0072C6"/>
                </a:solidFill>
                <a:latin typeface="Arial" panose="020B0604020202020204" pitchFamily="34" charset="0"/>
              </a:defRPr>
            </a:lvl8pPr>
            <a:lvl9pPr marL="1371600" algn="l" defTabSz="342900" rtl="0" eaLnBrk="1" fontAlgn="base" hangingPunct="1">
              <a:spcBef>
                <a:spcPct val="0"/>
              </a:spcBef>
              <a:spcAft>
                <a:spcPct val="0"/>
              </a:spcAft>
              <a:defRPr sz="2850" b="1">
                <a:solidFill>
                  <a:srgbClr val="0072C6"/>
                </a:solidFill>
                <a:latin typeface="Arial" panose="020B0604020202020204" pitchFamily="34" charset="0"/>
              </a:defRPr>
            </a:lvl9pPr>
          </a:lstStyle>
          <a:p>
            <a:pPr algn="ctr"/>
            <a:r>
              <a:rPr lang="en-GB" sz="4000" dirty="0"/>
              <a:t>Social Distancing Why?</a:t>
            </a:r>
          </a:p>
        </p:txBody>
      </p:sp>
      <p:sp>
        <p:nvSpPr>
          <p:cNvPr id="2" name="Rectangle 1"/>
          <p:cNvSpPr/>
          <p:nvPr/>
        </p:nvSpPr>
        <p:spPr>
          <a:xfrm>
            <a:off x="313948" y="1440877"/>
            <a:ext cx="8766720" cy="3785652"/>
          </a:xfrm>
          <a:prstGeom prst="rect">
            <a:avLst/>
          </a:prstGeom>
        </p:spPr>
        <p:txBody>
          <a:bodyPr wrap="square">
            <a:spAutoFit/>
          </a:bodyPr>
          <a:lstStyle/>
          <a:p>
            <a:r>
              <a:rPr lang="en-GB" sz="2000" dirty="0"/>
              <a:t>COVID-19 is a highly infectious disease that can have severe effects on people, especially those who are vulnerable with underlying health conditions.</a:t>
            </a:r>
          </a:p>
          <a:p>
            <a:endParaRPr lang="en-GB" sz="2000" dirty="0"/>
          </a:p>
          <a:p>
            <a:r>
              <a:rPr lang="en-GB" sz="2000" dirty="0"/>
              <a:t>The virus is likely passed from person to person in communal areas where it is not possible to maintain safe distance between persons without additional mitigation and poor respiratory and hand hygiene habits are evident.</a:t>
            </a:r>
          </a:p>
          <a:p>
            <a:endParaRPr lang="en-GB" sz="2000" dirty="0"/>
          </a:p>
          <a:p>
            <a:r>
              <a:rPr lang="en-GB" sz="2000" dirty="0"/>
              <a:t>If a person is infected while working it can be passed on through families and other contacts</a:t>
            </a:r>
          </a:p>
          <a:p>
            <a:endParaRPr lang="en-GB" sz="2000" dirty="0"/>
          </a:p>
          <a:p>
            <a:r>
              <a:rPr lang="en-GB" sz="2000" dirty="0"/>
              <a:t>You can spread the virus even if you don’t have symptoms</a:t>
            </a:r>
          </a:p>
        </p:txBody>
      </p:sp>
    </p:spTree>
    <p:extLst>
      <p:ext uri="{BB962C8B-B14F-4D97-AF65-F5344CB8AC3E}">
        <p14:creationId xmlns:p14="http://schemas.microsoft.com/office/powerpoint/2010/main" val="250341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CA4F4EB4-B627-45E0-AFC5-C7C54B624D7C}"/>
              </a:ext>
            </a:extLst>
          </p:cNvPr>
          <p:cNvSpPr txBox="1">
            <a:spLocks/>
          </p:cNvSpPr>
          <p:nvPr/>
        </p:nvSpPr>
        <p:spPr bwMode="auto">
          <a:xfrm>
            <a:off x="395288" y="387879"/>
            <a:ext cx="69135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GB" altLang="en-US" sz="3800" b="1" dirty="0">
                <a:solidFill>
                  <a:srgbClr val="0072C6"/>
                </a:solidFill>
              </a:rPr>
              <a:t>Communication</a:t>
            </a:r>
          </a:p>
        </p:txBody>
      </p:sp>
      <p:sp>
        <p:nvSpPr>
          <p:cNvPr id="2" name="Rectangle 1"/>
          <p:cNvSpPr/>
          <p:nvPr/>
        </p:nvSpPr>
        <p:spPr>
          <a:xfrm>
            <a:off x="411506" y="1111162"/>
            <a:ext cx="8337206" cy="830997"/>
          </a:xfrm>
          <a:prstGeom prst="rect">
            <a:avLst/>
          </a:prstGeom>
        </p:spPr>
        <p:txBody>
          <a:bodyPr wrap="square">
            <a:spAutoFit/>
          </a:bodyPr>
          <a:lstStyle/>
          <a:p>
            <a:r>
              <a:rPr lang="en-GB" sz="2400" dirty="0"/>
              <a:t>Good communication is essential for health, safety and wellbeing management during the pandemic</a:t>
            </a:r>
          </a:p>
        </p:txBody>
      </p:sp>
      <p:sp>
        <p:nvSpPr>
          <p:cNvPr id="6" name="TextBox 3">
            <a:extLst>
              <a:ext uri="{FF2B5EF4-FFF2-40B4-BE49-F238E27FC236}">
                <a16:creationId xmlns:a16="http://schemas.microsoft.com/office/drawing/2014/main" id="{1E76B2DA-7088-4213-B823-1D733B58ED6F}"/>
              </a:ext>
            </a:extLst>
          </p:cNvPr>
          <p:cNvSpPr txBox="1">
            <a:spLocks noChangeArrowheads="1"/>
          </p:cNvSpPr>
          <p:nvPr/>
        </p:nvSpPr>
        <p:spPr bwMode="auto">
          <a:xfrm>
            <a:off x="411506" y="2232347"/>
            <a:ext cx="5816831"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400" b="1" i="1" u="none" strike="noStrike" kern="1200" cap="none" spc="0" normalizeH="0" baseline="0" noProof="0" dirty="0">
                <a:ln>
                  <a:noFill/>
                </a:ln>
                <a:solidFill>
                  <a:schemeClr val="tx2">
                    <a:lumMod val="60000"/>
                    <a:lumOff val="40000"/>
                  </a:schemeClr>
                </a:solidFill>
                <a:effectLst/>
                <a:uLnTx/>
                <a:uFillTx/>
                <a:latin typeface="Arial" panose="020B0604020202020204" pitchFamily="34" charset="0"/>
                <a:ea typeface="+mn-ea"/>
                <a:cs typeface="+mn-cs"/>
              </a:rPr>
              <a:t>We are motivated to follow the rules if</a:t>
            </a:r>
            <a:r>
              <a:rPr kumimoji="0" lang="en-GB"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sp>
        <p:nvSpPr>
          <p:cNvPr id="7" name="Rounded Rectangle 4">
            <a:extLst>
              <a:ext uri="{FF2B5EF4-FFF2-40B4-BE49-F238E27FC236}">
                <a16:creationId xmlns:a16="http://schemas.microsoft.com/office/drawing/2014/main" id="{FA292C77-EB57-4615-A03F-D0531387097C}"/>
              </a:ext>
            </a:extLst>
          </p:cNvPr>
          <p:cNvSpPr>
            <a:spLocks noChangeArrowheads="1"/>
          </p:cNvSpPr>
          <p:nvPr/>
        </p:nvSpPr>
        <p:spPr bwMode="auto">
          <a:xfrm>
            <a:off x="192205" y="2973281"/>
            <a:ext cx="1657350" cy="1370013"/>
          </a:xfrm>
          <a:prstGeom prst="roundRect">
            <a:avLst>
              <a:gd name="adj" fmla="val 16667"/>
            </a:avLst>
          </a:prstGeom>
          <a:solidFill>
            <a:schemeClr val="bg1"/>
          </a:solidFill>
          <a:ln w="25400" algn="ctr">
            <a:solidFill>
              <a:srgbClr val="009E49"/>
            </a:solidFill>
            <a:round/>
            <a:headEnd/>
            <a:tailEnd/>
          </a:ln>
        </p:spPr>
        <p:txBody>
          <a:bodyPr lIns="91431" tIns="45715" rIns="91431" bIns="4571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1800" dirty="0">
                <a:solidFill>
                  <a:srgbClr val="000000"/>
                </a:solidFill>
              </a:rPr>
              <a:t>We</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know </a:t>
            </a:r>
            <a:r>
              <a:rPr kumimoji="0" lang="en-GB"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what</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lang="en-GB" altLang="en-US" sz="1800" dirty="0">
                <a:solidFill>
                  <a:srgbClr val="000000"/>
                </a:solidFill>
              </a:rPr>
              <a:t>we</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have to do</a:t>
            </a:r>
          </a:p>
        </p:txBody>
      </p:sp>
      <p:sp>
        <p:nvSpPr>
          <p:cNvPr id="8" name="Rounded Rectangle 7">
            <a:extLst>
              <a:ext uri="{FF2B5EF4-FFF2-40B4-BE49-F238E27FC236}">
                <a16:creationId xmlns:a16="http://schemas.microsoft.com/office/drawing/2014/main" id="{545914CD-4D32-4089-AA57-18CB529438B5}"/>
              </a:ext>
            </a:extLst>
          </p:cNvPr>
          <p:cNvSpPr>
            <a:spLocks noChangeArrowheads="1"/>
          </p:cNvSpPr>
          <p:nvPr/>
        </p:nvSpPr>
        <p:spPr bwMode="auto">
          <a:xfrm>
            <a:off x="2382121" y="2949482"/>
            <a:ext cx="1657350" cy="1393668"/>
          </a:xfrm>
          <a:prstGeom prst="roundRect">
            <a:avLst>
              <a:gd name="adj" fmla="val 16667"/>
            </a:avLst>
          </a:prstGeom>
          <a:solidFill>
            <a:schemeClr val="bg1"/>
          </a:solidFill>
          <a:ln w="25400" algn="ctr">
            <a:solidFill>
              <a:srgbClr val="D81E05"/>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prstClr val="black"/>
                </a:solidFill>
                <a:latin typeface="Arial"/>
              </a:rPr>
              <a:t>we</a:t>
            </a:r>
            <a:r>
              <a:rPr kumimoji="0" lang="en-GB" sz="1800" b="0" i="0" u="none" strike="noStrike" kern="1200" cap="none" spc="0" normalizeH="0" baseline="0" noProof="0" dirty="0">
                <a:ln>
                  <a:noFill/>
                </a:ln>
                <a:solidFill>
                  <a:prstClr val="black"/>
                </a:solidFill>
                <a:effectLst/>
                <a:uLnTx/>
                <a:uFillTx/>
                <a:latin typeface="Arial"/>
                <a:ea typeface="+mn-ea"/>
                <a:cs typeface="+mn-cs"/>
              </a:rPr>
              <a:t> know </a:t>
            </a:r>
            <a:r>
              <a:rPr kumimoji="0" lang="en-GB" sz="1800" b="1" i="0" u="none" strike="noStrike" kern="1200" cap="none" spc="0" normalizeH="0" baseline="0" noProof="0" dirty="0">
                <a:ln>
                  <a:noFill/>
                </a:ln>
                <a:solidFill>
                  <a:prstClr val="black"/>
                </a:solidFill>
                <a:effectLst/>
                <a:uLnTx/>
                <a:uFillTx/>
                <a:latin typeface="Arial"/>
                <a:ea typeface="+mn-ea"/>
                <a:cs typeface="+mn-cs"/>
              </a:rPr>
              <a:t>why</a:t>
            </a:r>
            <a:r>
              <a:rPr kumimoji="0" lang="en-GB" sz="1800" b="0" i="0" u="none" strike="noStrike" kern="1200" cap="none" spc="0" normalizeH="0" baseline="0" noProof="0" dirty="0">
                <a:ln>
                  <a:noFill/>
                </a:ln>
                <a:solidFill>
                  <a:prstClr val="black"/>
                </a:solidFill>
                <a:effectLst/>
                <a:uLnTx/>
                <a:uFillTx/>
                <a:latin typeface="Arial"/>
                <a:ea typeface="+mn-ea"/>
                <a:cs typeface="+mn-cs"/>
              </a:rPr>
              <a:t> we have to do it</a:t>
            </a:r>
          </a:p>
        </p:txBody>
      </p:sp>
      <p:sp>
        <p:nvSpPr>
          <p:cNvPr id="9" name="Rounded Rectangle 8">
            <a:extLst>
              <a:ext uri="{FF2B5EF4-FFF2-40B4-BE49-F238E27FC236}">
                <a16:creationId xmlns:a16="http://schemas.microsoft.com/office/drawing/2014/main" id="{0EB15F85-8241-4A68-819D-A672988A74D8}"/>
              </a:ext>
            </a:extLst>
          </p:cNvPr>
          <p:cNvSpPr>
            <a:spLocks noChangeArrowheads="1"/>
          </p:cNvSpPr>
          <p:nvPr/>
        </p:nvSpPr>
        <p:spPr bwMode="auto">
          <a:xfrm>
            <a:off x="4598624" y="2975722"/>
            <a:ext cx="1654175" cy="1370013"/>
          </a:xfrm>
          <a:prstGeom prst="roundRect">
            <a:avLst>
              <a:gd name="adj" fmla="val 16667"/>
            </a:avLst>
          </a:prstGeom>
          <a:solidFill>
            <a:schemeClr val="bg1"/>
          </a:solidFill>
          <a:ln w="25400" algn="ctr">
            <a:solidFill>
              <a:srgbClr val="56008C"/>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a:ea typeface="+mn-ea"/>
                <a:cs typeface="+mn-cs"/>
              </a:rPr>
              <a:t>We know </a:t>
            </a:r>
            <a:r>
              <a:rPr kumimoji="0" lang="en-GB" sz="1800" b="1" i="0" u="none" strike="noStrike" kern="1200" cap="none" spc="0" normalizeH="0" baseline="0" noProof="0" dirty="0">
                <a:ln>
                  <a:noFill/>
                </a:ln>
                <a:solidFill>
                  <a:prstClr val="black"/>
                </a:solidFill>
                <a:effectLst/>
                <a:uLnTx/>
                <a:uFillTx/>
                <a:latin typeface="Arial"/>
                <a:ea typeface="+mn-ea"/>
                <a:cs typeface="+mn-cs"/>
              </a:rPr>
              <a:t>how</a:t>
            </a:r>
            <a:r>
              <a:rPr kumimoji="0" lang="en-GB" sz="1800" b="0" i="0" u="none" strike="noStrike" kern="1200" cap="none" spc="0" normalizeH="0" baseline="0" noProof="0" dirty="0">
                <a:ln>
                  <a:noFill/>
                </a:ln>
                <a:solidFill>
                  <a:prstClr val="black"/>
                </a:solidFill>
                <a:effectLst/>
                <a:uLnTx/>
                <a:uFillTx/>
                <a:latin typeface="Arial"/>
                <a:ea typeface="+mn-ea"/>
                <a:cs typeface="+mn-cs"/>
              </a:rPr>
              <a:t> to do it</a:t>
            </a:r>
          </a:p>
        </p:txBody>
      </p:sp>
      <p:sp>
        <p:nvSpPr>
          <p:cNvPr id="10" name="Rounded Rectangle 9">
            <a:extLst>
              <a:ext uri="{FF2B5EF4-FFF2-40B4-BE49-F238E27FC236}">
                <a16:creationId xmlns:a16="http://schemas.microsoft.com/office/drawing/2014/main" id="{6EE0BF18-034C-4CBD-82FE-590A471E64FE}"/>
              </a:ext>
            </a:extLst>
          </p:cNvPr>
          <p:cNvSpPr>
            <a:spLocks noChangeArrowheads="1"/>
          </p:cNvSpPr>
          <p:nvPr/>
        </p:nvSpPr>
        <p:spPr bwMode="auto">
          <a:xfrm>
            <a:off x="6733547" y="2951464"/>
            <a:ext cx="2015165" cy="1370013"/>
          </a:xfrm>
          <a:prstGeom prst="roundRect">
            <a:avLst>
              <a:gd name="adj" fmla="val 16667"/>
            </a:avLst>
          </a:prstGeom>
          <a:solidFill>
            <a:schemeClr val="bg1"/>
          </a:solidFill>
          <a:ln w="25400" algn="ctr">
            <a:solidFill>
              <a:schemeClr val="accent2"/>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prstClr val="black"/>
                </a:solidFill>
                <a:latin typeface="Arial"/>
              </a:rPr>
              <a:t>We understand the benefit to us as a group and individuals  </a:t>
            </a: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11"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1893816" y="3356597"/>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2"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4140426" y="3356597"/>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6261991" y="3344089"/>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216273" y="4546509"/>
            <a:ext cx="6803999" cy="923330"/>
          </a:xfrm>
          <a:prstGeom prst="rect">
            <a:avLst/>
          </a:prstGeom>
        </p:spPr>
        <p:txBody>
          <a:bodyPr wrap="square">
            <a:spAutoFit/>
          </a:bodyPr>
          <a:lstStyle/>
          <a:p>
            <a:r>
              <a:rPr lang="en-GB" sz="1800" b="1" i="1" dirty="0">
                <a:solidFill>
                  <a:schemeClr val="accent1">
                    <a:lumMod val="75000"/>
                  </a:schemeClr>
                </a:solidFill>
              </a:rPr>
              <a:t>It should not be just one-way communication</a:t>
            </a:r>
          </a:p>
          <a:p>
            <a:r>
              <a:rPr lang="en-GB" sz="1800" b="1" i="1" dirty="0">
                <a:solidFill>
                  <a:schemeClr val="accent1">
                    <a:lumMod val="75000"/>
                  </a:schemeClr>
                </a:solidFill>
              </a:rPr>
              <a:t>It is important to engage everyone in discussions to get a shared understanding</a:t>
            </a:r>
          </a:p>
        </p:txBody>
      </p:sp>
    </p:spTree>
    <p:extLst>
      <p:ext uri="{BB962C8B-B14F-4D97-AF65-F5344CB8AC3E}">
        <p14:creationId xmlns:p14="http://schemas.microsoft.com/office/powerpoint/2010/main" val="423412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Setting Clear Expectations</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441636" y="1213538"/>
            <a:ext cx="6400800" cy="3079557"/>
          </a:xfrm>
        </p:spPr>
        <p:txBody>
          <a:bodyPr/>
          <a:lstStyle/>
          <a:p>
            <a:pPr marL="457200" indent="-457200" eaLnBrk="1" hangingPunct="1">
              <a:buFont typeface="Arial" panose="020B0604020202020204" pitchFamily="34" charset="0"/>
              <a:buChar char="•"/>
            </a:pPr>
            <a:r>
              <a:rPr lang="en-GB" sz="2800" dirty="0">
                <a:solidFill>
                  <a:schemeClr val="tx1"/>
                </a:solidFill>
              </a:rPr>
              <a:t>Make sure that you follow the social distancing rules at all times.</a:t>
            </a:r>
          </a:p>
          <a:p>
            <a:pPr marL="457200" indent="-457200" eaLnBrk="1" hangingPunct="1">
              <a:buFont typeface="Arial" panose="020B0604020202020204" pitchFamily="34" charset="0"/>
              <a:buChar char="•"/>
            </a:pPr>
            <a:r>
              <a:rPr lang="en-GB" sz="2800" dirty="0"/>
              <a:t>If you don’t expect to be challenged by your colleagues</a:t>
            </a:r>
            <a:endParaRPr lang="en-GB" sz="2800" dirty="0">
              <a:solidFill>
                <a:schemeClr val="tx1"/>
              </a:solidFill>
            </a:endParaRPr>
          </a:p>
          <a:p>
            <a:pPr marL="457200" indent="-457200" eaLnBrk="1" hangingPunct="1">
              <a:buFont typeface="Arial" panose="020B0604020202020204" pitchFamily="34" charset="0"/>
              <a:buChar char="•"/>
            </a:pPr>
            <a:r>
              <a:rPr lang="en-GB" altLang="en-US" sz="2800" dirty="0"/>
              <a:t>If</a:t>
            </a:r>
            <a:r>
              <a:rPr lang="en-GB" altLang="en-US" sz="2800" dirty="0">
                <a:solidFill>
                  <a:schemeClr val="tx1"/>
                </a:solidFill>
              </a:rPr>
              <a:t> challenged, accept the challenge and address your behaviour</a:t>
            </a:r>
          </a:p>
        </p:txBody>
      </p:sp>
      <p:sp>
        <p:nvSpPr>
          <p:cNvPr id="48132" name="Content Placeholder 4">
            <a:extLst>
              <a:ext uri="{FF2B5EF4-FFF2-40B4-BE49-F238E27FC236}">
                <a16:creationId xmlns:a16="http://schemas.microsoft.com/office/drawing/2014/main" id="{563DBED9-878A-424C-A9D1-D702B80EEB68}"/>
              </a:ext>
            </a:extLst>
          </p:cNvPr>
          <p:cNvSpPr txBox="1">
            <a:spLocks/>
          </p:cNvSpPr>
          <p:nvPr/>
        </p:nvSpPr>
        <p:spPr bwMode="auto">
          <a:xfrm>
            <a:off x="1013744" y="4437112"/>
            <a:ext cx="5256584"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742950" indent="-285750"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1143000" indent="-228600" defTabSz="457200">
              <a:spcBef>
                <a:spcPts val="400"/>
              </a:spcBef>
              <a:buFont typeface="Lucida Grande"/>
              <a:buChar char="–"/>
              <a:defRPr sz="2200">
                <a:solidFill>
                  <a:schemeClr val="tx1"/>
                </a:solidFill>
                <a:latin typeface="Arial" panose="020B0604020202020204" pitchFamily="34" charset="0"/>
              </a:defRPr>
            </a:lvl3pPr>
            <a:lvl4pPr marL="1600200" indent="-228600" defTabSz="457200">
              <a:spcBef>
                <a:spcPts val="400"/>
              </a:spcBef>
              <a:buFont typeface="Lucida Grande"/>
              <a:buChar char="–"/>
              <a:defRPr sz="2200">
                <a:solidFill>
                  <a:schemeClr val="tx1"/>
                </a:solidFill>
                <a:latin typeface="Arial" panose="020B0604020202020204" pitchFamily="34" charset="0"/>
              </a:defRPr>
            </a:lvl4pPr>
            <a:lvl5pPr marL="2057400" indent="-228600" defTabSz="457200">
              <a:spcBef>
                <a:spcPts val="400"/>
              </a:spcBef>
              <a:buFont typeface="Lucida Grande"/>
              <a:buChar char="–"/>
              <a:defRPr sz="2200">
                <a:solidFill>
                  <a:schemeClr val="tx1"/>
                </a:solidFill>
                <a:latin typeface="Arial" panose="020B0604020202020204" pitchFamily="34" charset="0"/>
              </a:defRPr>
            </a:lvl5pPr>
            <a:lvl6pPr marL="25146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9718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34290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38862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2800" b="1" dirty="0">
                <a:solidFill>
                  <a:srgbClr val="FF0000"/>
                </a:solidFill>
              </a:rPr>
              <a:t>“It’s just the way it is done around 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Challenge Each Other</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755576" y="1484784"/>
            <a:ext cx="7207250" cy="3592042"/>
          </a:xfrm>
        </p:spPr>
        <p:txBody>
          <a:bodyPr/>
          <a:lstStyle/>
          <a:p>
            <a:pPr marL="457200" indent="-457200" eaLnBrk="1" hangingPunct="1">
              <a:buFont typeface="Arial" panose="020B0604020202020204" pitchFamily="34" charset="0"/>
              <a:buChar char="•"/>
            </a:pPr>
            <a:r>
              <a:rPr lang="en-GB" sz="2800" dirty="0">
                <a:solidFill>
                  <a:schemeClr val="tx1"/>
                </a:solidFill>
              </a:rPr>
              <a:t>You are empowered to challenge each other on social distancing </a:t>
            </a:r>
          </a:p>
          <a:p>
            <a:pPr marL="457200" indent="-457200" eaLnBrk="1" hangingPunct="1">
              <a:buFont typeface="Arial" panose="020B0604020202020204" pitchFamily="34" charset="0"/>
              <a:buChar char="•"/>
            </a:pPr>
            <a:r>
              <a:rPr lang="en-GB" altLang="en-US" sz="2800" dirty="0">
                <a:solidFill>
                  <a:schemeClr val="tx1"/>
                </a:solidFill>
              </a:rPr>
              <a:t>But remember its from kindness because you care about each other</a:t>
            </a:r>
          </a:p>
          <a:p>
            <a:pPr marL="457200" indent="-457200" eaLnBrk="1" hangingPunct="1"/>
            <a:r>
              <a:rPr lang="en-GB" altLang="en-US" sz="2800" dirty="0"/>
              <a:t>Be respectful, people may get defensive when challenged, remember it’s not an accusation.</a:t>
            </a:r>
          </a:p>
        </p:txBody>
      </p:sp>
    </p:spTree>
    <p:extLst>
      <p:ext uri="{BB962C8B-B14F-4D97-AF65-F5344CB8AC3E}">
        <p14:creationId xmlns:p14="http://schemas.microsoft.com/office/powerpoint/2010/main" val="67100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Challenge Each Other</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611560" y="1556792"/>
            <a:ext cx="7207250" cy="3240360"/>
          </a:xfrm>
        </p:spPr>
        <p:txBody>
          <a:bodyPr/>
          <a:lstStyle/>
          <a:p>
            <a:pPr marL="457200" indent="-457200" eaLnBrk="1" hangingPunct="1"/>
            <a:r>
              <a:rPr lang="en-GB" altLang="en-US" sz="2800" dirty="0"/>
              <a:t>If you see someone compromising social distance, ask them about it using a question such as “do you think we are 2m apart” this helps to diffuse a situation and allows people to think about. </a:t>
            </a:r>
          </a:p>
          <a:p>
            <a:pPr marL="457200" indent="-457200" eaLnBrk="1" hangingPunct="1"/>
            <a:r>
              <a:rPr lang="en-GB" altLang="en-US" sz="2800" dirty="0"/>
              <a:t>If everyone starts doing it then quickly we’ll all follow the rules – peer pressure</a:t>
            </a:r>
          </a:p>
          <a:p>
            <a:pPr marL="457200" indent="-457200" eaLnBrk="1" hangingPunct="1">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203176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a:xfrm>
            <a:off x="251520" y="116632"/>
            <a:ext cx="6978650" cy="1155700"/>
          </a:xfrm>
        </p:spPr>
        <p:txBody>
          <a:bodyPr/>
          <a:lstStyle/>
          <a:p>
            <a:pPr eaLnBrk="1" hangingPunct="1"/>
            <a:r>
              <a:rPr lang="en-GB" altLang="en-US" dirty="0"/>
              <a:t>On Site</a:t>
            </a:r>
          </a:p>
        </p:txBody>
      </p:sp>
      <p:sp>
        <p:nvSpPr>
          <p:cNvPr id="3" name="Rectangle 2"/>
          <p:cNvSpPr/>
          <p:nvPr/>
        </p:nvSpPr>
        <p:spPr>
          <a:xfrm>
            <a:off x="395536" y="836712"/>
            <a:ext cx="7230170" cy="4616648"/>
          </a:xfrm>
          <a:prstGeom prst="rect">
            <a:avLst/>
          </a:prstGeom>
          <a:solidFill>
            <a:schemeClr val="bg1"/>
          </a:solidFill>
        </p:spPr>
        <p:txBody>
          <a:bodyPr wrap="square">
            <a:spAutoFit/>
          </a:bodyPr>
          <a:lstStyle/>
          <a:p>
            <a:r>
              <a:rPr lang="en-GB" sz="1400" dirty="0"/>
              <a:t>Wash your hands with soap and water when you arrive on site, as well as regularly throughout the day (especially if you sneeze or cough, and before and after eating or handling food, using any shared equipment or tools, and using toilet facilities), and again when you leave site</a:t>
            </a:r>
          </a:p>
          <a:p>
            <a:pPr marL="457200" indent="-457200">
              <a:buAutoNum type="arabicPeriod"/>
            </a:pPr>
            <a:endParaRPr lang="en-GB" sz="1400" dirty="0"/>
          </a:p>
          <a:p>
            <a:r>
              <a:rPr lang="en-GB" sz="1400" dirty="0"/>
              <a:t>You should follow social distancing guidelines whilst on site (for example, keep at least two metres away from other workers), unless you are working under specific activity instructions that requires closer working</a:t>
            </a:r>
          </a:p>
          <a:p>
            <a:endParaRPr lang="en-GB" sz="1400" dirty="0"/>
          </a:p>
          <a:p>
            <a:r>
              <a:rPr lang="en-GB" sz="1400" dirty="0"/>
              <a:t>Social distancing guidelines also apply during breaks, when interacting with each other and during mealtimes and breaks</a:t>
            </a:r>
          </a:p>
          <a:p>
            <a:endParaRPr lang="en-GB" sz="1400" dirty="0"/>
          </a:p>
          <a:p>
            <a:r>
              <a:rPr lang="en-GB" sz="1400" dirty="0"/>
              <a:t>Consider bringing your own meals and refillable drinking bottles. Do not share items (for example, pens). All rubbish should be disposed of in the bins provided.</a:t>
            </a:r>
          </a:p>
          <a:p>
            <a:endParaRPr lang="en-GB" sz="1400" dirty="0"/>
          </a:p>
          <a:p>
            <a:r>
              <a:rPr lang="en-GB" sz="1400" dirty="0"/>
              <a:t>If you do need to use local shops, follow rules on face coverings when in the shop and hand hygiene rules on your return</a:t>
            </a:r>
          </a:p>
          <a:p>
            <a:endParaRPr lang="en-GB" sz="1400" dirty="0"/>
          </a:p>
          <a:p>
            <a:r>
              <a:rPr lang="en-GB" sz="1400" dirty="0"/>
              <a:t>In corridors you may pass people and due to limited time within 2m this is fine and extremely low risk</a:t>
            </a:r>
          </a:p>
          <a:p>
            <a:endParaRPr lang="en-GB" sz="1400" dirty="0"/>
          </a:p>
        </p:txBody>
      </p:sp>
    </p:spTree>
    <p:extLst>
      <p:ext uri="{BB962C8B-B14F-4D97-AF65-F5344CB8AC3E}">
        <p14:creationId xmlns:p14="http://schemas.microsoft.com/office/powerpoint/2010/main" val="336921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a:xfrm>
            <a:off x="323528" y="188640"/>
            <a:ext cx="6978650" cy="1155700"/>
          </a:xfrm>
        </p:spPr>
        <p:txBody>
          <a:bodyPr/>
          <a:lstStyle/>
          <a:p>
            <a:pPr eaLnBrk="1" hangingPunct="1"/>
            <a:r>
              <a:rPr lang="en-GB" altLang="en-US" dirty="0"/>
              <a:t>Work Activities</a:t>
            </a:r>
          </a:p>
        </p:txBody>
      </p:sp>
      <p:sp>
        <p:nvSpPr>
          <p:cNvPr id="2" name="Rectangle 1"/>
          <p:cNvSpPr/>
          <p:nvPr/>
        </p:nvSpPr>
        <p:spPr>
          <a:xfrm>
            <a:off x="131304" y="908720"/>
            <a:ext cx="7969088" cy="4524315"/>
          </a:xfrm>
          <a:prstGeom prst="rect">
            <a:avLst/>
          </a:prstGeom>
          <a:solidFill>
            <a:schemeClr val="bg1"/>
          </a:solidFill>
        </p:spPr>
        <p:txBody>
          <a:bodyPr wrap="square">
            <a:spAutoFit/>
          </a:bodyPr>
          <a:lstStyle/>
          <a:p>
            <a:r>
              <a:rPr lang="en-GB" sz="1800" dirty="0"/>
              <a:t>Working within 2m should only be carried out under specific departmental considerations. Where social distancing cannot be maintained and there is no protection from a Perspex screen, face coverings are mandatory to reduce the risk for your colleagues.</a:t>
            </a:r>
          </a:p>
          <a:p>
            <a:endParaRPr lang="en-GB" sz="1800" dirty="0"/>
          </a:p>
          <a:p>
            <a:r>
              <a:rPr lang="en-GB" sz="1800" dirty="0"/>
              <a:t>Before you start, consider whether there is any other way you can complete the activity in order to avoid close working and, if you have another solution, talk to your supervisor/ manager</a:t>
            </a:r>
          </a:p>
          <a:p>
            <a:endParaRPr lang="en-GB" sz="1800" dirty="0"/>
          </a:p>
          <a:p>
            <a:r>
              <a:rPr lang="en-GB" sz="1800" dirty="0"/>
              <a:t>If you are using reusable PPE, it should only be used by you, and should be thoroughly cleaned after use</a:t>
            </a:r>
          </a:p>
          <a:p>
            <a:endParaRPr lang="en-GB" sz="1800" dirty="0"/>
          </a:p>
          <a:p>
            <a:r>
              <a:rPr lang="en-GB" sz="1800" dirty="0"/>
              <a:t>Wipe surfaces you are going to use before and after you have used the area</a:t>
            </a:r>
          </a:p>
          <a:p>
            <a:endParaRPr lang="en-GB" sz="1800" dirty="0"/>
          </a:p>
          <a:p>
            <a:r>
              <a:rPr lang="en-GB" sz="1800" dirty="0"/>
              <a:t>You should dispose of single use PPE in clinical waste so that it cannot be reused</a:t>
            </a:r>
          </a:p>
        </p:txBody>
      </p:sp>
    </p:spTree>
    <p:extLst>
      <p:ext uri="{BB962C8B-B14F-4D97-AF65-F5344CB8AC3E}">
        <p14:creationId xmlns:p14="http://schemas.microsoft.com/office/powerpoint/2010/main" val="4122606495"/>
      </p:ext>
    </p:extLst>
  </p:cSld>
  <p:clrMapOvr>
    <a:masterClrMapping/>
  </p:clrMapOvr>
</p:sld>
</file>

<file path=ppt/theme/theme1.xml><?xml version="1.0" encoding="utf-8"?>
<a:theme xmlns:a="http://schemas.openxmlformats.org/drawingml/2006/main" name="NHSBT corp Presentation">
  <a:themeElements>
    <a:clrScheme name="NHSBT">
      <a:dk1>
        <a:sysClr val="windowText" lastClr="000000"/>
      </a:dk1>
      <a:lt1>
        <a:sysClr val="window" lastClr="FFFFFF"/>
      </a:lt1>
      <a:dk2>
        <a:srgbClr val="1F497D"/>
      </a:dk2>
      <a:lt2>
        <a:srgbClr val="EEECE1"/>
      </a:lt2>
      <a:accent1>
        <a:srgbClr val="0072C6"/>
      </a:accent1>
      <a:accent2>
        <a:srgbClr val="0091C9"/>
      </a:accent2>
      <a:accent3>
        <a:srgbClr val="003893"/>
      </a:accent3>
      <a:accent4>
        <a:srgbClr val="56008C"/>
      </a:accent4>
      <a:accent5>
        <a:srgbClr val="009E49"/>
      </a:accent5>
      <a:accent6>
        <a:srgbClr val="D81E05"/>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13.07.02 - New Brand Presentation Slides</Template>
  <TotalTime>8825</TotalTime>
  <Words>866</Words>
  <Application>Microsoft Office PowerPoint</Application>
  <PresentationFormat>On-screen Show (4:3)</PresentationFormat>
  <Paragraphs>85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Lucida Grande</vt:lpstr>
      <vt:lpstr>NHSBT corp Presentation</vt:lpstr>
      <vt:lpstr>Covid-19- Toolbox Keeping everyone Healthy, Safe and Well - Social Distancing</vt:lpstr>
      <vt:lpstr>PowerPoint Presentation</vt:lpstr>
      <vt:lpstr>PowerPoint Presentation</vt:lpstr>
      <vt:lpstr>PowerPoint Presentation</vt:lpstr>
      <vt:lpstr>Setting Clear Expectations</vt:lpstr>
      <vt:lpstr>Challenge Each Other</vt:lpstr>
      <vt:lpstr>Challenge Each Other</vt:lpstr>
      <vt:lpstr>On Site</vt:lpstr>
      <vt:lpstr>Work Activities</vt:lpstr>
      <vt:lpstr>Face Coverings </vt:lpstr>
      <vt:lpstr>Thank You !  Any 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Culture</dc:title>
  <dc:creator>Andy</dc:creator>
  <cp:lastModifiedBy>Vidler Janet</cp:lastModifiedBy>
  <cp:revision>210</cp:revision>
  <dcterms:created xsi:type="dcterms:W3CDTF">2015-07-09T12:40:00Z</dcterms:created>
  <dcterms:modified xsi:type="dcterms:W3CDTF">2020-10-28T09:01:49Z</dcterms:modified>
</cp:coreProperties>
</file>