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27AE-DB0D-4DF9-B823-236A58FBEB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C7E1C6-7C29-47EA-9F93-45DD829C4B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D0A280-66C7-491A-8BF0-E835430113E3}"/>
              </a:ext>
            </a:extLst>
          </p:cNvPr>
          <p:cNvSpPr>
            <a:spLocks noGrp="1"/>
          </p:cNvSpPr>
          <p:nvPr>
            <p:ph type="dt" sz="half" idx="10"/>
          </p:nvPr>
        </p:nvSpPr>
        <p:spPr/>
        <p:txBody>
          <a:bodyPr/>
          <a:lstStyle/>
          <a:p>
            <a:fld id="{CF260BDE-A945-42C7-88D0-1F2960320D9F}" type="datetimeFigureOut">
              <a:rPr lang="en-GB" smtClean="0"/>
              <a:t>29/10/2021</a:t>
            </a:fld>
            <a:endParaRPr lang="en-GB"/>
          </a:p>
        </p:txBody>
      </p:sp>
      <p:sp>
        <p:nvSpPr>
          <p:cNvPr id="5" name="Footer Placeholder 4">
            <a:extLst>
              <a:ext uri="{FF2B5EF4-FFF2-40B4-BE49-F238E27FC236}">
                <a16:creationId xmlns:a16="http://schemas.microsoft.com/office/drawing/2014/main" id="{709443B4-8B4D-4DCA-AD7D-FCC3772EC8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422BC1-E9F0-45E7-BD6C-B925DA1A1825}"/>
              </a:ext>
            </a:extLst>
          </p:cNvPr>
          <p:cNvSpPr>
            <a:spLocks noGrp="1"/>
          </p:cNvSpPr>
          <p:nvPr>
            <p:ph type="sldNum" sz="quarter" idx="12"/>
          </p:nvPr>
        </p:nvSpPr>
        <p:spPr/>
        <p:txBody>
          <a:bodyPr/>
          <a:lstStyle/>
          <a:p>
            <a:fld id="{5BF4AA56-9285-4F5E-B12A-1B622B5AAA6C}" type="slidenum">
              <a:rPr lang="en-GB" smtClean="0"/>
              <a:t>‹#›</a:t>
            </a:fld>
            <a:endParaRPr lang="en-GB"/>
          </a:p>
        </p:txBody>
      </p:sp>
    </p:spTree>
    <p:extLst>
      <p:ext uri="{BB962C8B-B14F-4D97-AF65-F5344CB8AC3E}">
        <p14:creationId xmlns:p14="http://schemas.microsoft.com/office/powerpoint/2010/main" val="2800840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3DF83-FD01-4D88-B9F3-31CFD0F3667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51F894-8A1B-40F3-BE00-B90E807CC1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FFF7C9-45D2-4DE0-8A7D-C88A47A6F361}"/>
              </a:ext>
            </a:extLst>
          </p:cNvPr>
          <p:cNvSpPr>
            <a:spLocks noGrp="1"/>
          </p:cNvSpPr>
          <p:nvPr>
            <p:ph type="dt" sz="half" idx="10"/>
          </p:nvPr>
        </p:nvSpPr>
        <p:spPr/>
        <p:txBody>
          <a:bodyPr/>
          <a:lstStyle/>
          <a:p>
            <a:fld id="{CF260BDE-A945-42C7-88D0-1F2960320D9F}" type="datetimeFigureOut">
              <a:rPr lang="en-GB" smtClean="0"/>
              <a:t>29/10/2021</a:t>
            </a:fld>
            <a:endParaRPr lang="en-GB"/>
          </a:p>
        </p:txBody>
      </p:sp>
      <p:sp>
        <p:nvSpPr>
          <p:cNvPr id="5" name="Footer Placeholder 4">
            <a:extLst>
              <a:ext uri="{FF2B5EF4-FFF2-40B4-BE49-F238E27FC236}">
                <a16:creationId xmlns:a16="http://schemas.microsoft.com/office/drawing/2014/main" id="{4B27F10A-BD37-44F7-8984-7D90D3C11B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8DE2B6-4BA7-4130-B05A-5B0454C89FF2}"/>
              </a:ext>
            </a:extLst>
          </p:cNvPr>
          <p:cNvSpPr>
            <a:spLocks noGrp="1"/>
          </p:cNvSpPr>
          <p:nvPr>
            <p:ph type="sldNum" sz="quarter" idx="12"/>
          </p:nvPr>
        </p:nvSpPr>
        <p:spPr/>
        <p:txBody>
          <a:bodyPr/>
          <a:lstStyle/>
          <a:p>
            <a:fld id="{5BF4AA56-9285-4F5E-B12A-1B622B5AAA6C}" type="slidenum">
              <a:rPr lang="en-GB" smtClean="0"/>
              <a:t>‹#›</a:t>
            </a:fld>
            <a:endParaRPr lang="en-GB"/>
          </a:p>
        </p:txBody>
      </p:sp>
    </p:spTree>
    <p:extLst>
      <p:ext uri="{BB962C8B-B14F-4D97-AF65-F5344CB8AC3E}">
        <p14:creationId xmlns:p14="http://schemas.microsoft.com/office/powerpoint/2010/main" val="177968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3363BB-159E-4A2C-A132-45126A8C6D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FE78A2-7DAC-4987-9F60-6226E6CF38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FA1F8D-0EF9-4695-AE04-FA48A949B1F5}"/>
              </a:ext>
            </a:extLst>
          </p:cNvPr>
          <p:cNvSpPr>
            <a:spLocks noGrp="1"/>
          </p:cNvSpPr>
          <p:nvPr>
            <p:ph type="dt" sz="half" idx="10"/>
          </p:nvPr>
        </p:nvSpPr>
        <p:spPr/>
        <p:txBody>
          <a:bodyPr/>
          <a:lstStyle/>
          <a:p>
            <a:fld id="{CF260BDE-A945-42C7-88D0-1F2960320D9F}" type="datetimeFigureOut">
              <a:rPr lang="en-GB" smtClean="0"/>
              <a:t>29/10/2021</a:t>
            </a:fld>
            <a:endParaRPr lang="en-GB"/>
          </a:p>
        </p:txBody>
      </p:sp>
      <p:sp>
        <p:nvSpPr>
          <p:cNvPr id="5" name="Footer Placeholder 4">
            <a:extLst>
              <a:ext uri="{FF2B5EF4-FFF2-40B4-BE49-F238E27FC236}">
                <a16:creationId xmlns:a16="http://schemas.microsoft.com/office/drawing/2014/main" id="{CDA25EDC-CA9C-4565-BEA0-99B3F6D137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439491-96BE-4DD4-87A6-3FD9C0DC4417}"/>
              </a:ext>
            </a:extLst>
          </p:cNvPr>
          <p:cNvSpPr>
            <a:spLocks noGrp="1"/>
          </p:cNvSpPr>
          <p:nvPr>
            <p:ph type="sldNum" sz="quarter" idx="12"/>
          </p:nvPr>
        </p:nvSpPr>
        <p:spPr/>
        <p:txBody>
          <a:bodyPr/>
          <a:lstStyle/>
          <a:p>
            <a:fld id="{5BF4AA56-9285-4F5E-B12A-1B622B5AAA6C}" type="slidenum">
              <a:rPr lang="en-GB" smtClean="0"/>
              <a:t>‹#›</a:t>
            </a:fld>
            <a:endParaRPr lang="en-GB"/>
          </a:p>
        </p:txBody>
      </p:sp>
    </p:spTree>
    <p:extLst>
      <p:ext uri="{BB962C8B-B14F-4D97-AF65-F5344CB8AC3E}">
        <p14:creationId xmlns:p14="http://schemas.microsoft.com/office/powerpoint/2010/main" val="2811178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4B690-A95B-45F5-A2B3-BDB74E06E7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D96092-103D-4C44-ABAA-106F34D530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43ED75-1680-4E79-B0E8-36840498966B}"/>
              </a:ext>
            </a:extLst>
          </p:cNvPr>
          <p:cNvSpPr>
            <a:spLocks noGrp="1"/>
          </p:cNvSpPr>
          <p:nvPr>
            <p:ph type="dt" sz="half" idx="10"/>
          </p:nvPr>
        </p:nvSpPr>
        <p:spPr/>
        <p:txBody>
          <a:bodyPr/>
          <a:lstStyle/>
          <a:p>
            <a:fld id="{CF260BDE-A945-42C7-88D0-1F2960320D9F}" type="datetimeFigureOut">
              <a:rPr lang="en-GB" smtClean="0"/>
              <a:t>29/10/2021</a:t>
            </a:fld>
            <a:endParaRPr lang="en-GB"/>
          </a:p>
        </p:txBody>
      </p:sp>
      <p:sp>
        <p:nvSpPr>
          <p:cNvPr id="5" name="Footer Placeholder 4">
            <a:extLst>
              <a:ext uri="{FF2B5EF4-FFF2-40B4-BE49-F238E27FC236}">
                <a16:creationId xmlns:a16="http://schemas.microsoft.com/office/drawing/2014/main" id="{BCCB1B2E-FD82-45CE-A902-625ED582BE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B1791A-9184-4CE2-981A-B33BA0A2FF58}"/>
              </a:ext>
            </a:extLst>
          </p:cNvPr>
          <p:cNvSpPr>
            <a:spLocks noGrp="1"/>
          </p:cNvSpPr>
          <p:nvPr>
            <p:ph type="sldNum" sz="quarter" idx="12"/>
          </p:nvPr>
        </p:nvSpPr>
        <p:spPr/>
        <p:txBody>
          <a:bodyPr/>
          <a:lstStyle/>
          <a:p>
            <a:fld id="{5BF4AA56-9285-4F5E-B12A-1B622B5AAA6C}" type="slidenum">
              <a:rPr lang="en-GB" smtClean="0"/>
              <a:t>‹#›</a:t>
            </a:fld>
            <a:endParaRPr lang="en-GB"/>
          </a:p>
        </p:txBody>
      </p:sp>
    </p:spTree>
    <p:extLst>
      <p:ext uri="{BB962C8B-B14F-4D97-AF65-F5344CB8AC3E}">
        <p14:creationId xmlns:p14="http://schemas.microsoft.com/office/powerpoint/2010/main" val="2101438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C2BFA-C7BC-4C76-B788-66D25CE529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C08BC75-1C9E-47BF-B97A-8794D5B908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3572A9-92F2-414F-9864-B6308487E7E2}"/>
              </a:ext>
            </a:extLst>
          </p:cNvPr>
          <p:cNvSpPr>
            <a:spLocks noGrp="1"/>
          </p:cNvSpPr>
          <p:nvPr>
            <p:ph type="dt" sz="half" idx="10"/>
          </p:nvPr>
        </p:nvSpPr>
        <p:spPr/>
        <p:txBody>
          <a:bodyPr/>
          <a:lstStyle/>
          <a:p>
            <a:fld id="{CF260BDE-A945-42C7-88D0-1F2960320D9F}" type="datetimeFigureOut">
              <a:rPr lang="en-GB" smtClean="0"/>
              <a:t>29/10/2021</a:t>
            </a:fld>
            <a:endParaRPr lang="en-GB"/>
          </a:p>
        </p:txBody>
      </p:sp>
      <p:sp>
        <p:nvSpPr>
          <p:cNvPr id="5" name="Footer Placeholder 4">
            <a:extLst>
              <a:ext uri="{FF2B5EF4-FFF2-40B4-BE49-F238E27FC236}">
                <a16:creationId xmlns:a16="http://schemas.microsoft.com/office/drawing/2014/main" id="{882AA083-2CEF-495D-BB71-1DFFE31339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D1010C-EDC5-4001-A2D1-E4D0251F5017}"/>
              </a:ext>
            </a:extLst>
          </p:cNvPr>
          <p:cNvSpPr>
            <a:spLocks noGrp="1"/>
          </p:cNvSpPr>
          <p:nvPr>
            <p:ph type="sldNum" sz="quarter" idx="12"/>
          </p:nvPr>
        </p:nvSpPr>
        <p:spPr/>
        <p:txBody>
          <a:bodyPr/>
          <a:lstStyle/>
          <a:p>
            <a:fld id="{5BF4AA56-9285-4F5E-B12A-1B622B5AAA6C}" type="slidenum">
              <a:rPr lang="en-GB" smtClean="0"/>
              <a:t>‹#›</a:t>
            </a:fld>
            <a:endParaRPr lang="en-GB"/>
          </a:p>
        </p:txBody>
      </p:sp>
    </p:spTree>
    <p:extLst>
      <p:ext uri="{BB962C8B-B14F-4D97-AF65-F5344CB8AC3E}">
        <p14:creationId xmlns:p14="http://schemas.microsoft.com/office/powerpoint/2010/main" val="4036077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48ED8-1AA9-4276-97DF-E2076FF6AD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E904803-BACD-4E9E-9327-905207A391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6842D1D-EE42-4E83-ADBA-81897E9531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730F21B-F113-439A-80F4-DDE6CC38E08B}"/>
              </a:ext>
            </a:extLst>
          </p:cNvPr>
          <p:cNvSpPr>
            <a:spLocks noGrp="1"/>
          </p:cNvSpPr>
          <p:nvPr>
            <p:ph type="dt" sz="half" idx="10"/>
          </p:nvPr>
        </p:nvSpPr>
        <p:spPr/>
        <p:txBody>
          <a:bodyPr/>
          <a:lstStyle/>
          <a:p>
            <a:fld id="{CF260BDE-A945-42C7-88D0-1F2960320D9F}" type="datetimeFigureOut">
              <a:rPr lang="en-GB" smtClean="0"/>
              <a:t>29/10/2021</a:t>
            </a:fld>
            <a:endParaRPr lang="en-GB"/>
          </a:p>
        </p:txBody>
      </p:sp>
      <p:sp>
        <p:nvSpPr>
          <p:cNvPr id="6" name="Footer Placeholder 5">
            <a:extLst>
              <a:ext uri="{FF2B5EF4-FFF2-40B4-BE49-F238E27FC236}">
                <a16:creationId xmlns:a16="http://schemas.microsoft.com/office/drawing/2014/main" id="{5848E12E-74B2-436D-A046-9BE29BBFCA2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C6C463-6CC0-4D81-8944-A48BD3495707}"/>
              </a:ext>
            </a:extLst>
          </p:cNvPr>
          <p:cNvSpPr>
            <a:spLocks noGrp="1"/>
          </p:cNvSpPr>
          <p:nvPr>
            <p:ph type="sldNum" sz="quarter" idx="12"/>
          </p:nvPr>
        </p:nvSpPr>
        <p:spPr/>
        <p:txBody>
          <a:bodyPr/>
          <a:lstStyle/>
          <a:p>
            <a:fld id="{5BF4AA56-9285-4F5E-B12A-1B622B5AAA6C}" type="slidenum">
              <a:rPr lang="en-GB" smtClean="0"/>
              <a:t>‹#›</a:t>
            </a:fld>
            <a:endParaRPr lang="en-GB"/>
          </a:p>
        </p:txBody>
      </p:sp>
    </p:spTree>
    <p:extLst>
      <p:ext uri="{BB962C8B-B14F-4D97-AF65-F5344CB8AC3E}">
        <p14:creationId xmlns:p14="http://schemas.microsoft.com/office/powerpoint/2010/main" val="1130393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62E49-7386-4113-8277-2B21668FD18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E4E36CC-C0B0-4001-AF4E-C8F128C396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869463-F6D8-44AE-BEDA-B06C5254FC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111B3E0-C51B-4B17-ABD8-078D2A85FA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E88017-01CE-45E3-90B3-7ABC69B891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56407FE-5218-410D-8565-59C396E73FAB}"/>
              </a:ext>
            </a:extLst>
          </p:cNvPr>
          <p:cNvSpPr>
            <a:spLocks noGrp="1"/>
          </p:cNvSpPr>
          <p:nvPr>
            <p:ph type="dt" sz="half" idx="10"/>
          </p:nvPr>
        </p:nvSpPr>
        <p:spPr/>
        <p:txBody>
          <a:bodyPr/>
          <a:lstStyle/>
          <a:p>
            <a:fld id="{CF260BDE-A945-42C7-88D0-1F2960320D9F}" type="datetimeFigureOut">
              <a:rPr lang="en-GB" smtClean="0"/>
              <a:t>29/10/2021</a:t>
            </a:fld>
            <a:endParaRPr lang="en-GB"/>
          </a:p>
        </p:txBody>
      </p:sp>
      <p:sp>
        <p:nvSpPr>
          <p:cNvPr id="8" name="Footer Placeholder 7">
            <a:extLst>
              <a:ext uri="{FF2B5EF4-FFF2-40B4-BE49-F238E27FC236}">
                <a16:creationId xmlns:a16="http://schemas.microsoft.com/office/drawing/2014/main" id="{7CFEAABF-E70F-425D-B0B7-3BB09184263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C5A6B6A-9F3E-4524-B80B-5F64253B7C27}"/>
              </a:ext>
            </a:extLst>
          </p:cNvPr>
          <p:cNvSpPr>
            <a:spLocks noGrp="1"/>
          </p:cNvSpPr>
          <p:nvPr>
            <p:ph type="sldNum" sz="quarter" idx="12"/>
          </p:nvPr>
        </p:nvSpPr>
        <p:spPr/>
        <p:txBody>
          <a:bodyPr/>
          <a:lstStyle/>
          <a:p>
            <a:fld id="{5BF4AA56-9285-4F5E-B12A-1B622B5AAA6C}" type="slidenum">
              <a:rPr lang="en-GB" smtClean="0"/>
              <a:t>‹#›</a:t>
            </a:fld>
            <a:endParaRPr lang="en-GB"/>
          </a:p>
        </p:txBody>
      </p:sp>
    </p:spTree>
    <p:extLst>
      <p:ext uri="{BB962C8B-B14F-4D97-AF65-F5344CB8AC3E}">
        <p14:creationId xmlns:p14="http://schemas.microsoft.com/office/powerpoint/2010/main" val="4283766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4CE32-C4FA-440E-A5F6-6DCCAE34DAA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E4D9B4D-3524-4821-8416-60B47C0EFE83}"/>
              </a:ext>
            </a:extLst>
          </p:cNvPr>
          <p:cNvSpPr>
            <a:spLocks noGrp="1"/>
          </p:cNvSpPr>
          <p:nvPr>
            <p:ph type="dt" sz="half" idx="10"/>
          </p:nvPr>
        </p:nvSpPr>
        <p:spPr/>
        <p:txBody>
          <a:bodyPr/>
          <a:lstStyle/>
          <a:p>
            <a:fld id="{CF260BDE-A945-42C7-88D0-1F2960320D9F}" type="datetimeFigureOut">
              <a:rPr lang="en-GB" smtClean="0"/>
              <a:t>29/10/2021</a:t>
            </a:fld>
            <a:endParaRPr lang="en-GB"/>
          </a:p>
        </p:txBody>
      </p:sp>
      <p:sp>
        <p:nvSpPr>
          <p:cNvPr id="4" name="Footer Placeholder 3">
            <a:extLst>
              <a:ext uri="{FF2B5EF4-FFF2-40B4-BE49-F238E27FC236}">
                <a16:creationId xmlns:a16="http://schemas.microsoft.com/office/drawing/2014/main" id="{A26D1F7F-3C2C-4432-B6A7-842BE671EB9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B31B4CC-3E99-4DF8-8955-B404EA8C43BC}"/>
              </a:ext>
            </a:extLst>
          </p:cNvPr>
          <p:cNvSpPr>
            <a:spLocks noGrp="1"/>
          </p:cNvSpPr>
          <p:nvPr>
            <p:ph type="sldNum" sz="quarter" idx="12"/>
          </p:nvPr>
        </p:nvSpPr>
        <p:spPr/>
        <p:txBody>
          <a:bodyPr/>
          <a:lstStyle/>
          <a:p>
            <a:fld id="{5BF4AA56-9285-4F5E-B12A-1B622B5AAA6C}" type="slidenum">
              <a:rPr lang="en-GB" smtClean="0"/>
              <a:t>‹#›</a:t>
            </a:fld>
            <a:endParaRPr lang="en-GB"/>
          </a:p>
        </p:txBody>
      </p:sp>
    </p:spTree>
    <p:extLst>
      <p:ext uri="{BB962C8B-B14F-4D97-AF65-F5344CB8AC3E}">
        <p14:creationId xmlns:p14="http://schemas.microsoft.com/office/powerpoint/2010/main" val="3157154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C0720A-0372-4538-8CEB-5A4394D7FA11}"/>
              </a:ext>
            </a:extLst>
          </p:cNvPr>
          <p:cNvSpPr>
            <a:spLocks noGrp="1"/>
          </p:cNvSpPr>
          <p:nvPr>
            <p:ph type="dt" sz="half" idx="10"/>
          </p:nvPr>
        </p:nvSpPr>
        <p:spPr/>
        <p:txBody>
          <a:bodyPr/>
          <a:lstStyle/>
          <a:p>
            <a:fld id="{CF260BDE-A945-42C7-88D0-1F2960320D9F}" type="datetimeFigureOut">
              <a:rPr lang="en-GB" smtClean="0"/>
              <a:t>29/10/2021</a:t>
            </a:fld>
            <a:endParaRPr lang="en-GB"/>
          </a:p>
        </p:txBody>
      </p:sp>
      <p:sp>
        <p:nvSpPr>
          <p:cNvPr id="3" name="Footer Placeholder 2">
            <a:extLst>
              <a:ext uri="{FF2B5EF4-FFF2-40B4-BE49-F238E27FC236}">
                <a16:creationId xmlns:a16="http://schemas.microsoft.com/office/drawing/2014/main" id="{EE3CF479-76EE-4444-ACA1-B1C55EA1F4E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1AFA701-F4EA-4751-B71A-F6E09334DC07}"/>
              </a:ext>
            </a:extLst>
          </p:cNvPr>
          <p:cNvSpPr>
            <a:spLocks noGrp="1"/>
          </p:cNvSpPr>
          <p:nvPr>
            <p:ph type="sldNum" sz="quarter" idx="12"/>
          </p:nvPr>
        </p:nvSpPr>
        <p:spPr/>
        <p:txBody>
          <a:bodyPr/>
          <a:lstStyle/>
          <a:p>
            <a:fld id="{5BF4AA56-9285-4F5E-B12A-1B622B5AAA6C}" type="slidenum">
              <a:rPr lang="en-GB" smtClean="0"/>
              <a:t>‹#›</a:t>
            </a:fld>
            <a:endParaRPr lang="en-GB"/>
          </a:p>
        </p:txBody>
      </p:sp>
    </p:spTree>
    <p:extLst>
      <p:ext uri="{BB962C8B-B14F-4D97-AF65-F5344CB8AC3E}">
        <p14:creationId xmlns:p14="http://schemas.microsoft.com/office/powerpoint/2010/main" val="1854332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60A14-50E9-48A9-8CF2-487BB12EC6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E92D73-F88A-4186-BC1A-7476E67D87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D31512-A901-4FBC-B22B-F1A56E891C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294869-3D3F-4F9D-9C9B-462CD91E0C77}"/>
              </a:ext>
            </a:extLst>
          </p:cNvPr>
          <p:cNvSpPr>
            <a:spLocks noGrp="1"/>
          </p:cNvSpPr>
          <p:nvPr>
            <p:ph type="dt" sz="half" idx="10"/>
          </p:nvPr>
        </p:nvSpPr>
        <p:spPr/>
        <p:txBody>
          <a:bodyPr/>
          <a:lstStyle/>
          <a:p>
            <a:fld id="{CF260BDE-A945-42C7-88D0-1F2960320D9F}" type="datetimeFigureOut">
              <a:rPr lang="en-GB" smtClean="0"/>
              <a:t>29/10/2021</a:t>
            </a:fld>
            <a:endParaRPr lang="en-GB"/>
          </a:p>
        </p:txBody>
      </p:sp>
      <p:sp>
        <p:nvSpPr>
          <p:cNvPr id="6" name="Footer Placeholder 5">
            <a:extLst>
              <a:ext uri="{FF2B5EF4-FFF2-40B4-BE49-F238E27FC236}">
                <a16:creationId xmlns:a16="http://schemas.microsoft.com/office/drawing/2014/main" id="{21848974-E413-4B2B-A38E-08554B8B5B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F5DCEB-C1B2-428C-ADF5-A08BC33FB033}"/>
              </a:ext>
            </a:extLst>
          </p:cNvPr>
          <p:cNvSpPr>
            <a:spLocks noGrp="1"/>
          </p:cNvSpPr>
          <p:nvPr>
            <p:ph type="sldNum" sz="quarter" idx="12"/>
          </p:nvPr>
        </p:nvSpPr>
        <p:spPr/>
        <p:txBody>
          <a:bodyPr/>
          <a:lstStyle/>
          <a:p>
            <a:fld id="{5BF4AA56-9285-4F5E-B12A-1B622B5AAA6C}" type="slidenum">
              <a:rPr lang="en-GB" smtClean="0"/>
              <a:t>‹#›</a:t>
            </a:fld>
            <a:endParaRPr lang="en-GB"/>
          </a:p>
        </p:txBody>
      </p:sp>
    </p:spTree>
    <p:extLst>
      <p:ext uri="{BB962C8B-B14F-4D97-AF65-F5344CB8AC3E}">
        <p14:creationId xmlns:p14="http://schemas.microsoft.com/office/powerpoint/2010/main" val="3489487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C21EE-9F20-4C14-A729-7595748E5C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36A4EF0-F478-49FD-9A36-3C0BD02EB7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57D4D3C-51DA-4AC5-A353-ED7A1FA044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99C4F1-2A8E-4861-AB46-A1D0C17F4FE7}"/>
              </a:ext>
            </a:extLst>
          </p:cNvPr>
          <p:cNvSpPr>
            <a:spLocks noGrp="1"/>
          </p:cNvSpPr>
          <p:nvPr>
            <p:ph type="dt" sz="half" idx="10"/>
          </p:nvPr>
        </p:nvSpPr>
        <p:spPr/>
        <p:txBody>
          <a:bodyPr/>
          <a:lstStyle/>
          <a:p>
            <a:fld id="{CF260BDE-A945-42C7-88D0-1F2960320D9F}" type="datetimeFigureOut">
              <a:rPr lang="en-GB" smtClean="0"/>
              <a:t>29/10/2021</a:t>
            </a:fld>
            <a:endParaRPr lang="en-GB"/>
          </a:p>
        </p:txBody>
      </p:sp>
      <p:sp>
        <p:nvSpPr>
          <p:cNvPr id="6" name="Footer Placeholder 5">
            <a:extLst>
              <a:ext uri="{FF2B5EF4-FFF2-40B4-BE49-F238E27FC236}">
                <a16:creationId xmlns:a16="http://schemas.microsoft.com/office/drawing/2014/main" id="{2EFF26DF-4746-4950-BF34-6F23AB5FD7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3924ED-784B-4DCD-BC1B-F99B21D74C87}"/>
              </a:ext>
            </a:extLst>
          </p:cNvPr>
          <p:cNvSpPr>
            <a:spLocks noGrp="1"/>
          </p:cNvSpPr>
          <p:nvPr>
            <p:ph type="sldNum" sz="quarter" idx="12"/>
          </p:nvPr>
        </p:nvSpPr>
        <p:spPr/>
        <p:txBody>
          <a:bodyPr/>
          <a:lstStyle/>
          <a:p>
            <a:fld id="{5BF4AA56-9285-4F5E-B12A-1B622B5AAA6C}" type="slidenum">
              <a:rPr lang="en-GB" smtClean="0"/>
              <a:t>‹#›</a:t>
            </a:fld>
            <a:endParaRPr lang="en-GB"/>
          </a:p>
        </p:txBody>
      </p:sp>
    </p:spTree>
    <p:extLst>
      <p:ext uri="{BB962C8B-B14F-4D97-AF65-F5344CB8AC3E}">
        <p14:creationId xmlns:p14="http://schemas.microsoft.com/office/powerpoint/2010/main" val="421349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40E72D-4723-4B4B-8D00-ACF976CF3A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A9B295-87C5-42F2-A792-B4F0E6F3FF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9559D1-EA95-4B45-8CB5-287750D154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60BDE-A945-42C7-88D0-1F2960320D9F}" type="datetimeFigureOut">
              <a:rPr lang="en-GB" smtClean="0"/>
              <a:t>29/10/2021</a:t>
            </a:fld>
            <a:endParaRPr lang="en-GB"/>
          </a:p>
        </p:txBody>
      </p:sp>
      <p:sp>
        <p:nvSpPr>
          <p:cNvPr id="5" name="Footer Placeholder 4">
            <a:extLst>
              <a:ext uri="{FF2B5EF4-FFF2-40B4-BE49-F238E27FC236}">
                <a16:creationId xmlns:a16="http://schemas.microsoft.com/office/drawing/2014/main" id="{B056F0BE-0D65-4D47-A7B4-9AD04A52C5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0BC189-E3FA-4EF2-8AFF-DAF56F7FF5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4AA56-9285-4F5E-B12A-1B622B5AAA6C}" type="slidenum">
              <a:rPr lang="en-GB" smtClean="0"/>
              <a:t>‹#›</a:t>
            </a:fld>
            <a:endParaRPr lang="en-GB"/>
          </a:p>
        </p:txBody>
      </p:sp>
    </p:spTree>
    <p:extLst>
      <p:ext uri="{BB962C8B-B14F-4D97-AF65-F5344CB8AC3E}">
        <p14:creationId xmlns:p14="http://schemas.microsoft.com/office/powerpoint/2010/main" val="2280357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www.mind.org.uk/workplace/mental-health-at-work/taking-care-of-yourself/five-ways-to-wellbeing/" TargetMode="External"/><Relationship Id="rId13" Type="http://schemas.openxmlformats.org/officeDocument/2006/relationships/image" Target="../media/image4.png"/><Relationship Id="rId3" Type="http://schemas.openxmlformats.org/officeDocument/2006/relationships/hyperlink" Target="https://www.gov.uk/government/publications/guidance-on-shielding-and-protecting-extremely-vulnerable-persons-from-covid-19" TargetMode="External"/><Relationship Id="rId7" Type="http://schemas.openxmlformats.org/officeDocument/2006/relationships/hyperlink" Target="https://www.mind.org.uk/information-support/coronavirus/" TargetMode="External"/><Relationship Id="rId12" Type="http://schemas.openxmlformats.org/officeDocument/2006/relationships/image" Target="../media/image3.png"/><Relationship Id="rId2" Type="http://schemas.openxmlformats.org/officeDocument/2006/relationships/hyperlink" Target="https://www.gov.uk/government/publications/staying-alert-and-safe-social-distancing" TargetMode="External"/><Relationship Id="rId1" Type="http://schemas.openxmlformats.org/officeDocument/2006/relationships/slideLayout" Target="../slideLayouts/slideLayout1.xml"/><Relationship Id="rId6" Type="http://schemas.openxmlformats.org/officeDocument/2006/relationships/hyperlink" Target="https://www.gov.uk/guidance/meeting-people-from-outside-your-household" TargetMode="External"/><Relationship Id="rId11" Type="http://schemas.openxmlformats.org/officeDocument/2006/relationships/image" Target="../media/image2.png"/><Relationship Id="rId5" Type="http://schemas.openxmlformats.org/officeDocument/2006/relationships/hyperlink" Target="https://www.gov.uk/government/publications/coronavirus-outbreak-faqs-what-you-can-and-cant-do" TargetMode="External"/><Relationship Id="rId10" Type="http://schemas.openxmlformats.org/officeDocument/2006/relationships/image" Target="../media/image1.png"/><Relationship Id="rId4" Type="http://schemas.openxmlformats.org/officeDocument/2006/relationships/hyperlink" Target="https://www.gov.uk/coronavirus/education-and-childcare" TargetMode="External"/><Relationship Id="rId9" Type="http://schemas.openxmlformats.org/officeDocument/2006/relationships/hyperlink" Target="http://nhsbandt.nhs.sitekit.net/copy-of-wellbeing/covid-19-wellbeing.htm" TargetMode="External"/><Relationship Id="rId1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1BF2258-385C-44AE-B198-74A5F6B9D573}"/>
              </a:ext>
            </a:extLst>
          </p:cNvPr>
          <p:cNvGraphicFramePr>
            <a:graphicFrameLocks noGrp="1"/>
          </p:cNvGraphicFramePr>
          <p:nvPr>
            <p:extLst>
              <p:ext uri="{D42A27DB-BD31-4B8C-83A1-F6EECF244321}">
                <p14:modId xmlns:p14="http://schemas.microsoft.com/office/powerpoint/2010/main" val="4277443092"/>
              </p:ext>
            </p:extLst>
          </p:nvPr>
        </p:nvGraphicFramePr>
        <p:xfrm>
          <a:off x="478220" y="1500504"/>
          <a:ext cx="11448393" cy="5305776"/>
        </p:xfrm>
        <a:graphic>
          <a:graphicData uri="http://schemas.openxmlformats.org/drawingml/2006/table">
            <a:tbl>
              <a:tblPr firstRow="1" bandRow="1">
                <a:tableStyleId>{5C22544A-7EE6-4342-B048-85BDC9FD1C3A}</a:tableStyleId>
              </a:tblPr>
              <a:tblGrid>
                <a:gridCol w="3877429">
                  <a:extLst>
                    <a:ext uri="{9D8B030D-6E8A-4147-A177-3AD203B41FA5}">
                      <a16:colId xmlns:a16="http://schemas.microsoft.com/office/drawing/2014/main" val="2165316099"/>
                    </a:ext>
                  </a:extLst>
                </a:gridCol>
                <a:gridCol w="6694454">
                  <a:extLst>
                    <a:ext uri="{9D8B030D-6E8A-4147-A177-3AD203B41FA5}">
                      <a16:colId xmlns:a16="http://schemas.microsoft.com/office/drawing/2014/main" val="3762781981"/>
                    </a:ext>
                  </a:extLst>
                </a:gridCol>
                <a:gridCol w="876510">
                  <a:extLst>
                    <a:ext uri="{9D8B030D-6E8A-4147-A177-3AD203B41FA5}">
                      <a16:colId xmlns:a16="http://schemas.microsoft.com/office/drawing/2014/main" val="3449746796"/>
                    </a:ext>
                  </a:extLst>
                </a:gridCol>
              </a:tblGrid>
              <a:tr h="312530">
                <a:tc>
                  <a:txBody>
                    <a:bodyPr/>
                    <a:lstStyle/>
                    <a:p>
                      <a:r>
                        <a:rPr lang="en-GB" sz="1200" dirty="0">
                          <a:latin typeface="Arial" panose="020B0604020202020204" pitchFamily="34" charset="0"/>
                          <a:cs typeface="Arial" panose="020B0604020202020204" pitchFamily="34" charset="0"/>
                        </a:rPr>
                        <a:t>COVID-19 Risk Factor</a:t>
                      </a:r>
                    </a:p>
                  </a:txBody>
                  <a:tcPr/>
                </a:tc>
                <a:tc>
                  <a:txBody>
                    <a:bodyPr/>
                    <a:lstStyle/>
                    <a:p>
                      <a:r>
                        <a:rPr lang="en-GB" sz="1200" dirty="0">
                          <a:latin typeface="Arial" panose="020B0604020202020204" pitchFamily="34" charset="0"/>
                          <a:cs typeface="Arial" panose="020B0604020202020204" pitchFamily="34" charset="0"/>
                        </a:rPr>
                        <a:t>Score</a:t>
                      </a:r>
                    </a:p>
                  </a:txBody>
                  <a:tcPr/>
                </a:tc>
                <a:tc>
                  <a:txBody>
                    <a:bodyPr/>
                    <a:lstStyle/>
                    <a:p>
                      <a:pPr algn="ctr"/>
                      <a:r>
                        <a:rPr lang="en-GB" sz="1200" dirty="0">
                          <a:latin typeface="Arial" panose="020B0604020202020204" pitchFamily="34" charset="0"/>
                          <a:cs typeface="Arial" panose="020B0604020202020204" pitchFamily="34" charset="0"/>
                        </a:rPr>
                        <a:t>My Score</a:t>
                      </a:r>
                    </a:p>
                  </a:txBody>
                  <a:tcPr/>
                </a:tc>
                <a:extLst>
                  <a:ext uri="{0D108BD9-81ED-4DB2-BD59-A6C34878D82A}">
                    <a16:rowId xmlns:a16="http://schemas.microsoft.com/office/drawing/2014/main" val="7363719"/>
                  </a:ext>
                </a:extLst>
              </a:tr>
              <a:tr h="792525">
                <a:tc>
                  <a:txBody>
                    <a:bodyPr/>
                    <a:lstStyle/>
                    <a:p>
                      <a:r>
                        <a:rPr lang="en-GB" sz="1200" dirty="0">
                          <a:latin typeface="Arial" panose="020B0604020202020204" pitchFamily="34" charset="0"/>
                          <a:cs typeface="Arial" panose="020B0604020202020204" pitchFamily="34" charset="0"/>
                        </a:rPr>
                        <a:t>AGE</a:t>
                      </a:r>
                    </a:p>
                  </a:txBody>
                  <a:tcPr/>
                </a:tc>
                <a:tc>
                  <a:txBody>
                    <a:bodyPr/>
                    <a:lstStyle/>
                    <a:p>
                      <a:r>
                        <a:rPr lang="en-GB" sz="1200" dirty="0">
                          <a:latin typeface="Arial" panose="020B0604020202020204" pitchFamily="34" charset="0"/>
                          <a:cs typeface="Arial" panose="020B0604020202020204" pitchFamily="34" charset="0"/>
                        </a:rPr>
                        <a:t>0 if you are &lt;49</a:t>
                      </a:r>
                    </a:p>
                    <a:p>
                      <a:r>
                        <a:rPr lang="en-GB" sz="1200" dirty="0">
                          <a:latin typeface="Arial" panose="020B0604020202020204" pitchFamily="34" charset="0"/>
                          <a:cs typeface="Arial" panose="020B0604020202020204" pitchFamily="34" charset="0"/>
                        </a:rPr>
                        <a:t>1 if you are 50-59</a:t>
                      </a:r>
                    </a:p>
                    <a:p>
                      <a:r>
                        <a:rPr lang="en-GB" sz="1200" dirty="0">
                          <a:latin typeface="Arial" panose="020B0604020202020204" pitchFamily="34" charset="0"/>
                          <a:cs typeface="Arial" panose="020B0604020202020204" pitchFamily="34" charset="0"/>
                        </a:rPr>
                        <a:t>2 if you are 60-69</a:t>
                      </a:r>
                    </a:p>
                    <a:p>
                      <a:r>
                        <a:rPr lang="en-GB" sz="1200" dirty="0">
                          <a:latin typeface="Arial" panose="020B0604020202020204" pitchFamily="34" charset="0"/>
                          <a:cs typeface="Arial" panose="020B0604020202020204" pitchFamily="34" charset="0"/>
                        </a:rPr>
                        <a:t>3 if you are 70+</a:t>
                      </a:r>
                    </a:p>
                  </a:txBody>
                  <a:tcPr/>
                </a:tc>
                <a:tc>
                  <a:txBody>
                    <a:bodyPr/>
                    <a:lstStyle/>
                    <a:p>
                      <a:pPr algn="ctr"/>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61688854"/>
                  </a:ext>
                </a:extLst>
              </a:tr>
              <a:tr h="440292">
                <a:tc>
                  <a:txBody>
                    <a:bodyPr/>
                    <a:lstStyle/>
                    <a:p>
                      <a:r>
                        <a:rPr lang="en-GB" sz="1200" dirty="0">
                          <a:latin typeface="Arial" panose="020B0604020202020204" pitchFamily="34" charset="0"/>
                          <a:cs typeface="Arial" panose="020B0604020202020204" pitchFamily="34" charset="0"/>
                        </a:rPr>
                        <a:t>SEX AT BIRTH</a:t>
                      </a:r>
                    </a:p>
                  </a:txBody>
                  <a:tcPr/>
                </a:tc>
                <a:tc>
                  <a:txBody>
                    <a:bodyPr/>
                    <a:lstStyle/>
                    <a:p>
                      <a:r>
                        <a:rPr lang="en-GB" sz="1200" dirty="0">
                          <a:latin typeface="Arial" panose="020B0604020202020204" pitchFamily="34" charset="0"/>
                          <a:cs typeface="Arial" panose="020B0604020202020204" pitchFamily="34" charset="0"/>
                        </a:rPr>
                        <a:t>0 if you are female</a:t>
                      </a:r>
                    </a:p>
                    <a:p>
                      <a:r>
                        <a:rPr lang="en-GB" sz="1200" dirty="0">
                          <a:latin typeface="Arial" panose="020B0604020202020204" pitchFamily="34" charset="0"/>
                          <a:cs typeface="Arial" panose="020B0604020202020204" pitchFamily="34" charset="0"/>
                        </a:rPr>
                        <a:t>1 if you are male</a:t>
                      </a:r>
                    </a:p>
                  </a:txBody>
                  <a:tcPr/>
                </a:tc>
                <a:tc>
                  <a:txBody>
                    <a:bodyPr/>
                    <a:lstStyle/>
                    <a:p>
                      <a:pPr algn="ctr"/>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65245662"/>
                  </a:ext>
                </a:extLst>
              </a:tr>
              <a:tr h="440292">
                <a:tc>
                  <a:txBody>
                    <a:bodyPr/>
                    <a:lstStyle/>
                    <a:p>
                      <a:r>
                        <a:rPr lang="en-GB" sz="1200" dirty="0">
                          <a:latin typeface="Arial" panose="020B0604020202020204" pitchFamily="34" charset="0"/>
                          <a:cs typeface="Arial" panose="020B0604020202020204" pitchFamily="34" charset="0"/>
                        </a:rPr>
                        <a:t>ETHNICITY</a:t>
                      </a:r>
                    </a:p>
                    <a:p>
                      <a:r>
                        <a:rPr lang="en-GB" sz="1200" dirty="0">
                          <a:latin typeface="Arial" panose="020B0604020202020204" pitchFamily="34" charset="0"/>
                          <a:cs typeface="Arial" panose="020B0604020202020204" pitchFamily="34" charset="0"/>
                        </a:rPr>
                        <a:t>(how you identify yourself)</a:t>
                      </a:r>
                    </a:p>
                  </a:txBody>
                  <a:tcPr/>
                </a:tc>
                <a:tc>
                  <a:txBody>
                    <a:bodyPr/>
                    <a:lstStyle/>
                    <a:p>
                      <a:r>
                        <a:rPr lang="en-GB" sz="1200" dirty="0">
                          <a:latin typeface="Arial" panose="020B0604020202020204" pitchFamily="34" charset="0"/>
                          <a:cs typeface="Arial" panose="020B0604020202020204" pitchFamily="34" charset="0"/>
                        </a:rPr>
                        <a:t>0 if you identify as white</a:t>
                      </a:r>
                    </a:p>
                    <a:p>
                      <a:r>
                        <a:rPr lang="en-GB" sz="1200" dirty="0">
                          <a:latin typeface="Arial" panose="020B0604020202020204" pitchFamily="34" charset="0"/>
                          <a:cs typeface="Arial" panose="020B0604020202020204" pitchFamily="34" charset="0"/>
                        </a:rPr>
                        <a:t>1 if you identify as BAME or mixed race </a:t>
                      </a:r>
                    </a:p>
                  </a:txBody>
                  <a:tcPr/>
                </a:tc>
                <a:tc>
                  <a:txBody>
                    <a:bodyPr/>
                    <a:lstStyle/>
                    <a:p>
                      <a:pPr algn="ctr"/>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49179947"/>
                  </a:ext>
                </a:extLst>
              </a:tr>
              <a:tr h="441978">
                <a:tc>
                  <a:txBody>
                    <a:bodyPr/>
                    <a:lstStyle/>
                    <a:p>
                      <a:r>
                        <a:rPr lang="en-GB" sz="1200" dirty="0">
                          <a:latin typeface="Arial" panose="020B0604020202020204" pitchFamily="34" charset="0"/>
                          <a:cs typeface="Arial" panose="020B0604020202020204" pitchFamily="34" charset="0"/>
                        </a:rPr>
                        <a:t>PREGNANCY</a:t>
                      </a:r>
                    </a:p>
                  </a:txBody>
                  <a:tcPr/>
                </a:tc>
                <a:tc>
                  <a:txBody>
                    <a:bodyPr/>
                    <a:lstStyle/>
                    <a:p>
                      <a:r>
                        <a:rPr lang="en-GB" sz="1200" dirty="0">
                          <a:latin typeface="Arial" panose="020B0604020202020204" pitchFamily="34" charset="0"/>
                          <a:cs typeface="Arial" panose="020B0604020202020204" pitchFamily="34" charset="0"/>
                        </a:rPr>
                        <a:t>0 if you are not pregnant</a:t>
                      </a:r>
                    </a:p>
                    <a:p>
                      <a:r>
                        <a:rPr lang="en-GB" sz="1200" dirty="0">
                          <a:latin typeface="Arial" panose="020B0604020202020204" pitchFamily="34" charset="0"/>
                          <a:cs typeface="Arial" panose="020B0604020202020204" pitchFamily="34" charset="0"/>
                        </a:rPr>
                        <a:t>4 if you are pregnant</a:t>
                      </a:r>
                    </a:p>
                  </a:txBody>
                  <a:tcPr/>
                </a:tc>
                <a:tc>
                  <a:txBody>
                    <a:bodyPr/>
                    <a:lstStyle/>
                    <a:p>
                      <a:pPr algn="ctr"/>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24667477"/>
                  </a:ext>
                </a:extLst>
              </a:tr>
              <a:tr h="1320875">
                <a:tc>
                  <a:txBody>
                    <a:bodyPr/>
                    <a:lstStyle/>
                    <a:p>
                      <a:r>
                        <a:rPr lang="en-GB" sz="1200" dirty="0">
                          <a:latin typeface="Arial" panose="020B0604020202020204" pitchFamily="34" charset="0"/>
                          <a:cs typeface="Arial" panose="020B0604020202020204" pitchFamily="34" charset="0"/>
                        </a:rPr>
                        <a:t>EXISTING HEALTH CONDITIONS </a:t>
                      </a:r>
                    </a:p>
                    <a:p>
                      <a:r>
                        <a:rPr lang="en-GB" sz="1200" dirty="0">
                          <a:latin typeface="Arial" panose="020B0604020202020204" pitchFamily="34" charset="0"/>
                          <a:cs typeface="Arial" panose="020B0604020202020204" pitchFamily="34" charset="0"/>
                        </a:rPr>
                        <a:t>(COMORBIDITY &amp; INCREASED VULNERABILITY)</a:t>
                      </a:r>
                    </a:p>
                    <a:p>
                      <a:r>
                        <a:rPr lang="en-GB" sz="1200" dirty="0">
                          <a:latin typeface="Arial" panose="020B0604020202020204" pitchFamily="34" charset="0"/>
                          <a:cs typeface="Arial" panose="020B0604020202020204" pitchFamily="34" charset="0"/>
                        </a:rPr>
                        <a:t>Speak to your GP if you need any advice on this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1 if you were previously identified as a clinically extremely vulnerable person (shielding)</a:t>
                      </a:r>
                    </a:p>
                    <a:p>
                      <a:r>
                        <a:rPr lang="en-GB" sz="1200" dirty="0">
                          <a:latin typeface="Arial" panose="020B0604020202020204" pitchFamily="34" charset="0"/>
                          <a:cs typeface="Arial" panose="020B0604020202020204" pitchFamily="34" charset="0"/>
                        </a:rPr>
                        <a:t>1 if you have cardiovascular disease (are you on any treatment for hypertension, strokes/TIA, atrial fibrillation, heart failure or heart attack)</a:t>
                      </a:r>
                    </a:p>
                    <a:p>
                      <a:r>
                        <a:rPr lang="en-GB" sz="1200" dirty="0">
                          <a:latin typeface="Arial" panose="020B0604020202020204" pitchFamily="34" charset="0"/>
                          <a:cs typeface="Arial" panose="020B0604020202020204" pitchFamily="34" charset="0"/>
                        </a:rPr>
                        <a:t>1 if you have diabetes (type 1 and 2)</a:t>
                      </a:r>
                    </a:p>
                    <a:p>
                      <a:r>
                        <a:rPr lang="en-GB" sz="1200" dirty="0">
                          <a:latin typeface="Arial" panose="020B0604020202020204" pitchFamily="34" charset="0"/>
                          <a:cs typeface="Arial" panose="020B0604020202020204" pitchFamily="34" charset="0"/>
                        </a:rPr>
                        <a:t>1 for chronic lung disease (including asthma, COPD, interstitial lung disease)</a:t>
                      </a:r>
                    </a:p>
                    <a:p>
                      <a:r>
                        <a:rPr lang="en-GB" sz="1200" dirty="0">
                          <a:latin typeface="Arial" panose="020B0604020202020204" pitchFamily="34" charset="0"/>
                          <a:cs typeface="Arial" panose="020B0604020202020204" pitchFamily="34" charset="0"/>
                        </a:rPr>
                        <a:t>1 for chronic kidney disease (any stage 1-5)</a:t>
                      </a:r>
                    </a:p>
                    <a:p>
                      <a:r>
                        <a:rPr lang="en-GB" sz="1200" dirty="0">
                          <a:latin typeface="Arial" panose="020B0604020202020204" pitchFamily="34" charset="0"/>
                          <a:cs typeface="Arial" panose="020B0604020202020204" pitchFamily="34" charset="0"/>
                        </a:rPr>
                        <a:t>1 for sickle cell, thalassaemia trait or other haemoglobinopathy</a:t>
                      </a:r>
                    </a:p>
                  </a:txBody>
                  <a:tcPr/>
                </a:tc>
                <a:tc>
                  <a:txBody>
                    <a:bodyPr/>
                    <a:lstStyle/>
                    <a:p>
                      <a:pPr algn="ctr"/>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74328467"/>
                  </a:ext>
                </a:extLst>
              </a:tr>
              <a:tr h="440292">
                <a:tc>
                  <a:txBody>
                    <a:bodyPr/>
                    <a:lstStyle/>
                    <a:p>
                      <a:r>
                        <a:rPr lang="en-GB" sz="1200" dirty="0">
                          <a:latin typeface="Arial" panose="020B0604020202020204" pitchFamily="34" charset="0"/>
                          <a:cs typeface="Arial" panose="020B0604020202020204" pitchFamily="34" charset="0"/>
                        </a:rPr>
                        <a:t>OBESITY</a:t>
                      </a:r>
                    </a:p>
                  </a:txBody>
                  <a:tcPr/>
                </a:tc>
                <a:tc>
                  <a:txBody>
                    <a:bodyPr/>
                    <a:lstStyle/>
                    <a:p>
                      <a:r>
                        <a:rPr lang="en-GB" sz="1200" dirty="0">
                          <a:latin typeface="Arial" panose="020B0604020202020204" pitchFamily="34" charset="0"/>
                          <a:cs typeface="Arial" panose="020B0604020202020204" pitchFamily="34" charset="0"/>
                        </a:rPr>
                        <a:t>0 if BMI &lt;30</a:t>
                      </a:r>
                    </a:p>
                    <a:p>
                      <a:r>
                        <a:rPr lang="en-GB" sz="1200" dirty="0">
                          <a:latin typeface="Arial" panose="020B0604020202020204" pitchFamily="34" charset="0"/>
                          <a:cs typeface="Arial" panose="020B0604020202020204" pitchFamily="34" charset="0"/>
                        </a:rPr>
                        <a:t>1 if BMI &gt; 30 or waist is &gt;84cm (female) or 89cm (male)</a:t>
                      </a:r>
                    </a:p>
                  </a:txBody>
                  <a:tcPr/>
                </a:tc>
                <a:tc>
                  <a:txBody>
                    <a:bodyPr/>
                    <a:lstStyle/>
                    <a:p>
                      <a:pPr algn="ctr"/>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68426675"/>
                  </a:ext>
                </a:extLst>
              </a:tr>
              <a:tr h="616408">
                <a:tc>
                  <a:txBody>
                    <a:bodyPr/>
                    <a:lstStyle/>
                    <a:p>
                      <a:r>
                        <a:rPr lang="en-GB" sz="1200" dirty="0">
                          <a:latin typeface="Arial" panose="020B0604020202020204" pitchFamily="34" charset="0"/>
                          <a:cs typeface="Arial" panose="020B0604020202020204" pitchFamily="34" charset="0"/>
                        </a:rPr>
                        <a:t>FAMILY HISTORY</a:t>
                      </a:r>
                    </a:p>
                  </a:txBody>
                  <a:tcPr/>
                </a:tc>
                <a:tc>
                  <a:txBody>
                    <a:bodyPr/>
                    <a:lstStyle/>
                    <a:p>
                      <a:r>
                        <a:rPr lang="en-GB" sz="1200" dirty="0">
                          <a:latin typeface="Arial" panose="020B0604020202020204" pitchFamily="34" charset="0"/>
                          <a:cs typeface="Arial" panose="020B0604020202020204" pitchFamily="34" charset="0"/>
                        </a:rPr>
                        <a:t>0 if no member of your family has been seriously affected by COVID-19</a:t>
                      </a:r>
                    </a:p>
                    <a:p>
                      <a:r>
                        <a:rPr lang="en-GB" sz="1200" dirty="0">
                          <a:latin typeface="Arial" panose="020B0604020202020204" pitchFamily="34" charset="0"/>
                          <a:cs typeface="Arial" panose="020B0604020202020204" pitchFamily="34" charset="0"/>
                        </a:rPr>
                        <a:t>0 if a member of your family has been hospitalised by COVID-19 but not admitted to ITU/ICU</a:t>
                      </a:r>
                    </a:p>
                    <a:p>
                      <a:r>
                        <a:rPr lang="en-GB" sz="1200" dirty="0">
                          <a:latin typeface="Arial" panose="020B0604020202020204" pitchFamily="34" charset="0"/>
                          <a:cs typeface="Arial" panose="020B0604020202020204" pitchFamily="34" charset="0"/>
                        </a:rPr>
                        <a:t>1 if a member of your immediate family has been in ITU/ICU or died from COVID-19</a:t>
                      </a:r>
                    </a:p>
                  </a:txBody>
                  <a:tcPr/>
                </a:tc>
                <a:tc>
                  <a:txBody>
                    <a:bodyPr/>
                    <a:lstStyle/>
                    <a:p>
                      <a:pPr algn="ctr"/>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15353149"/>
                  </a:ext>
                </a:extLst>
              </a:tr>
              <a:tr h="329806">
                <a:tc>
                  <a:txBody>
                    <a:bodyPr/>
                    <a:lstStyle/>
                    <a:p>
                      <a:endParaRPr lang="en-GB" sz="1200" dirty="0">
                        <a:latin typeface="Arial" panose="020B0604020202020204" pitchFamily="34" charset="0"/>
                        <a:cs typeface="Arial" panose="020B0604020202020204" pitchFamily="34" charset="0"/>
                      </a:endParaRPr>
                    </a:p>
                  </a:txBody>
                  <a:tcPr/>
                </a:tc>
                <a:tc>
                  <a:txBody>
                    <a:bodyPr/>
                    <a:lstStyle/>
                    <a:p>
                      <a:pPr algn="r"/>
                      <a:r>
                        <a:rPr lang="en-GB" sz="1200" dirty="0">
                          <a:latin typeface="Arial" panose="020B0604020202020204" pitchFamily="34" charset="0"/>
                          <a:cs typeface="Arial" panose="020B0604020202020204" pitchFamily="34" charset="0"/>
                        </a:rPr>
                        <a:t>TOTAL:</a:t>
                      </a:r>
                    </a:p>
                  </a:txBody>
                  <a:tcPr/>
                </a:tc>
                <a:tc>
                  <a:txBody>
                    <a:bodyPr/>
                    <a:lstStyle/>
                    <a:p>
                      <a:pPr algn="l"/>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20856535"/>
                  </a:ext>
                </a:extLst>
              </a:tr>
            </a:tbl>
          </a:graphicData>
        </a:graphic>
      </p:graphicFrame>
      <p:sp>
        <p:nvSpPr>
          <p:cNvPr id="8" name="TextBox 7">
            <a:extLst>
              <a:ext uri="{FF2B5EF4-FFF2-40B4-BE49-F238E27FC236}">
                <a16:creationId xmlns:a16="http://schemas.microsoft.com/office/drawing/2014/main" id="{2B703B9E-B22D-4980-A34A-58A4112A35AB}"/>
              </a:ext>
            </a:extLst>
          </p:cNvPr>
          <p:cNvSpPr txBox="1"/>
          <p:nvPr/>
        </p:nvSpPr>
        <p:spPr>
          <a:xfrm>
            <a:off x="659959" y="94737"/>
            <a:ext cx="10872082" cy="461665"/>
          </a:xfrm>
          <a:prstGeom prst="rect">
            <a:avLst/>
          </a:prstGeom>
          <a:noFill/>
        </p:spPr>
        <p:txBody>
          <a:bodyPr wrap="square" rtlCol="0">
            <a:spAutoFit/>
          </a:bodyPr>
          <a:lstStyle/>
          <a:p>
            <a:pPr algn="ctr"/>
            <a:r>
              <a:rPr lang="en-GB" sz="2400" b="1" dirty="0">
                <a:solidFill>
                  <a:schemeClr val="accent1">
                    <a:lumMod val="75000"/>
                  </a:schemeClr>
                </a:solidFill>
                <a:latin typeface="Arial" panose="020B0604020202020204" pitchFamily="34" charset="0"/>
                <a:cs typeface="Arial" panose="020B0604020202020204" pitchFamily="34" charset="0"/>
              </a:rPr>
              <a:t>COVID-19 Self Assessment Tool </a:t>
            </a:r>
          </a:p>
        </p:txBody>
      </p:sp>
      <p:sp>
        <p:nvSpPr>
          <p:cNvPr id="9" name="TextBox 8">
            <a:extLst>
              <a:ext uri="{FF2B5EF4-FFF2-40B4-BE49-F238E27FC236}">
                <a16:creationId xmlns:a16="http://schemas.microsoft.com/office/drawing/2014/main" id="{3BAFD796-CD29-47E3-85D8-E3A52E17DDD1}"/>
              </a:ext>
            </a:extLst>
          </p:cNvPr>
          <p:cNvSpPr txBox="1"/>
          <p:nvPr/>
        </p:nvSpPr>
        <p:spPr>
          <a:xfrm>
            <a:off x="507560" y="484841"/>
            <a:ext cx="11176880" cy="1015663"/>
          </a:xfrm>
          <a:prstGeom prst="rect">
            <a:avLst/>
          </a:prstGeom>
          <a:noFill/>
        </p:spPr>
        <p:txBody>
          <a:bodyPr wrap="square" rtlCol="0">
            <a:spAutoFit/>
          </a:bodyPr>
          <a:lstStyle/>
          <a:p>
            <a:r>
              <a:rPr lang="en-GB" sz="1200" b="1" dirty="0">
                <a:solidFill>
                  <a:schemeClr val="accent1">
                    <a:lumMod val="75000"/>
                  </a:schemeClr>
                </a:solidFill>
                <a:latin typeface="Arial" panose="020B0604020202020204" pitchFamily="34" charset="0"/>
                <a:cs typeface="Arial" panose="020B0604020202020204" pitchFamily="34" charset="0"/>
              </a:rPr>
              <a:t>This tool has been adapted from the Welsh Government Risk Assessment Tool for the Healthcare setting for application within NHSBT.</a:t>
            </a:r>
          </a:p>
          <a:p>
            <a:r>
              <a:rPr lang="en-GB" sz="1200" b="1" dirty="0">
                <a:solidFill>
                  <a:schemeClr val="accent1">
                    <a:lumMod val="75000"/>
                  </a:schemeClr>
                </a:solidFill>
                <a:latin typeface="Arial" panose="020B0604020202020204" pitchFamily="34" charset="0"/>
                <a:cs typeface="Arial" panose="020B0604020202020204" pitchFamily="34" charset="0"/>
              </a:rPr>
              <a:t>Use this tool to help identify and understand your risk, how you can look after yourself and others, and how we can reduce the risk in the workplace.</a:t>
            </a:r>
          </a:p>
          <a:p>
            <a:r>
              <a:rPr lang="en-GB" sz="1200" b="1" dirty="0">
                <a:solidFill>
                  <a:schemeClr val="accent1">
                    <a:lumMod val="75000"/>
                  </a:schemeClr>
                </a:solidFill>
                <a:latin typeface="Arial" panose="020B0604020202020204" pitchFamily="34" charset="0"/>
                <a:cs typeface="Arial" panose="020B0604020202020204" pitchFamily="34" charset="0"/>
              </a:rPr>
              <a:t>A holistic approach is key to looking after your health and wellbeing.  This tool considers actual risk factors, which increases the potential health impact on you from COVID-19, personal factors (circumstances) which may influence any psychological impact and protective factors (mitigations).  </a:t>
            </a:r>
          </a:p>
          <a:p>
            <a:r>
              <a:rPr lang="en-GB" sz="1200" b="1" dirty="0">
                <a:solidFill>
                  <a:schemeClr val="accent1">
                    <a:lumMod val="75000"/>
                  </a:schemeClr>
                </a:solidFill>
                <a:latin typeface="Arial" panose="020B0604020202020204" pitchFamily="34" charset="0"/>
                <a:cs typeface="Arial" panose="020B0604020202020204" pitchFamily="34" charset="0"/>
              </a:rPr>
              <a:t>You are encouraged to be honest in order to get the best from this tool capturing any adjustments or plans to manage and control this.</a:t>
            </a:r>
          </a:p>
        </p:txBody>
      </p:sp>
    </p:spTree>
    <p:extLst>
      <p:ext uri="{BB962C8B-B14F-4D97-AF65-F5344CB8AC3E}">
        <p14:creationId xmlns:p14="http://schemas.microsoft.com/office/powerpoint/2010/main" val="1938851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1BF2258-385C-44AE-B198-74A5F6B9D573}"/>
              </a:ext>
            </a:extLst>
          </p:cNvPr>
          <p:cNvGraphicFramePr>
            <a:graphicFrameLocks noGrp="1"/>
          </p:cNvGraphicFramePr>
          <p:nvPr>
            <p:extLst>
              <p:ext uri="{D42A27DB-BD31-4B8C-83A1-F6EECF244321}">
                <p14:modId xmlns:p14="http://schemas.microsoft.com/office/powerpoint/2010/main" val="2031847290"/>
              </p:ext>
            </p:extLst>
          </p:nvPr>
        </p:nvGraphicFramePr>
        <p:xfrm>
          <a:off x="220717" y="87237"/>
          <a:ext cx="11559136" cy="3814727"/>
        </p:xfrm>
        <a:graphic>
          <a:graphicData uri="http://schemas.openxmlformats.org/drawingml/2006/table">
            <a:tbl>
              <a:tblPr firstRow="1" bandRow="1">
                <a:tableStyleId>{5C22544A-7EE6-4342-B048-85BDC9FD1C3A}</a:tableStyleId>
              </a:tblPr>
              <a:tblGrid>
                <a:gridCol w="2680138">
                  <a:extLst>
                    <a:ext uri="{9D8B030D-6E8A-4147-A177-3AD203B41FA5}">
                      <a16:colId xmlns:a16="http://schemas.microsoft.com/office/drawing/2014/main" val="2165316099"/>
                    </a:ext>
                  </a:extLst>
                </a:gridCol>
                <a:gridCol w="7922091">
                  <a:extLst>
                    <a:ext uri="{9D8B030D-6E8A-4147-A177-3AD203B41FA5}">
                      <a16:colId xmlns:a16="http://schemas.microsoft.com/office/drawing/2014/main" val="3762781981"/>
                    </a:ext>
                  </a:extLst>
                </a:gridCol>
                <a:gridCol w="956907">
                  <a:extLst>
                    <a:ext uri="{9D8B030D-6E8A-4147-A177-3AD203B41FA5}">
                      <a16:colId xmlns:a16="http://schemas.microsoft.com/office/drawing/2014/main" val="3449746796"/>
                    </a:ext>
                  </a:extLst>
                </a:gridCol>
              </a:tblGrid>
              <a:tr h="262795">
                <a:tc>
                  <a:txBody>
                    <a:bodyPr/>
                    <a:lstStyle/>
                    <a:p>
                      <a:r>
                        <a:rPr lang="en-GB" sz="1100" dirty="0">
                          <a:latin typeface="Arial" panose="020B0604020202020204" pitchFamily="34" charset="0"/>
                          <a:cs typeface="Arial" panose="020B0604020202020204" pitchFamily="34" charset="0"/>
                        </a:rPr>
                        <a:t>Personal Factors (Circumstances)</a:t>
                      </a:r>
                    </a:p>
                  </a:txBody>
                  <a:tcPr/>
                </a:tc>
                <a:tc>
                  <a:txBody>
                    <a:bodyPr/>
                    <a:lstStyle/>
                    <a:p>
                      <a:r>
                        <a:rPr lang="en-GB" sz="1100" dirty="0">
                          <a:latin typeface="Arial" panose="020B0604020202020204" pitchFamily="34" charset="0"/>
                          <a:cs typeface="Arial" panose="020B0604020202020204" pitchFamily="34" charset="0"/>
                        </a:rPr>
                        <a:t>Score</a:t>
                      </a:r>
                    </a:p>
                  </a:txBody>
                  <a:tcPr/>
                </a:tc>
                <a:tc>
                  <a:txBody>
                    <a:bodyPr/>
                    <a:lstStyle/>
                    <a:p>
                      <a:pPr algn="ctr"/>
                      <a:r>
                        <a:rPr lang="en-GB" sz="1100" dirty="0">
                          <a:latin typeface="Arial" panose="020B0604020202020204" pitchFamily="34" charset="0"/>
                          <a:cs typeface="Arial" panose="020B0604020202020204" pitchFamily="34" charset="0"/>
                        </a:rPr>
                        <a:t>My Score</a:t>
                      </a:r>
                    </a:p>
                  </a:txBody>
                  <a:tcPr/>
                </a:tc>
                <a:extLst>
                  <a:ext uri="{0D108BD9-81ED-4DB2-BD59-A6C34878D82A}">
                    <a16:rowId xmlns:a16="http://schemas.microsoft.com/office/drawing/2014/main" val="7363719"/>
                  </a:ext>
                </a:extLst>
              </a:tr>
              <a:tr h="610218">
                <a:tc>
                  <a:txBody>
                    <a:bodyPr/>
                    <a:lstStyle/>
                    <a:p>
                      <a:r>
                        <a:rPr lang="en-GB" sz="1100" dirty="0">
                          <a:latin typeface="Arial" panose="020B0604020202020204" pitchFamily="34" charset="0"/>
                          <a:cs typeface="Arial" panose="020B0604020202020204" pitchFamily="34" charset="0"/>
                        </a:rPr>
                        <a:t>LIVING CONDITIONS</a:t>
                      </a:r>
                    </a:p>
                  </a:txBody>
                  <a:tcPr/>
                </a:tc>
                <a:tc>
                  <a:txBody>
                    <a:bodyPr/>
                    <a:lstStyle/>
                    <a:p>
                      <a:r>
                        <a:rPr lang="en-GB" sz="1100" dirty="0">
                          <a:latin typeface="Arial" panose="020B0604020202020204" pitchFamily="34" charset="0"/>
                          <a:cs typeface="Arial" panose="020B0604020202020204" pitchFamily="34" charset="0"/>
                        </a:rPr>
                        <a:t>0 if you have no concerns around your home environment</a:t>
                      </a:r>
                    </a:p>
                    <a:p>
                      <a:r>
                        <a:rPr lang="en-GB" sz="1100" dirty="0">
                          <a:latin typeface="Arial" panose="020B0604020202020204" pitchFamily="34" charset="0"/>
                          <a:cs typeface="Arial" panose="020B0604020202020204" pitchFamily="34" charset="0"/>
                        </a:rPr>
                        <a:t>1 if you live in a crowded household / multi generation household</a:t>
                      </a:r>
                    </a:p>
                    <a:p>
                      <a:r>
                        <a:rPr lang="en-GB" sz="1100" dirty="0">
                          <a:latin typeface="Arial" panose="020B0604020202020204" pitchFamily="34" charset="0"/>
                          <a:cs typeface="Arial" panose="020B0604020202020204" pitchFamily="34" charset="0"/>
                        </a:rPr>
                        <a:t>1 if you live with a Vulnerable Person/s or Shielding Person/s</a:t>
                      </a:r>
                    </a:p>
                  </a:txBody>
                  <a:tcPr/>
                </a:tc>
                <a:tc>
                  <a:txBody>
                    <a:bodyPr/>
                    <a:lstStyle/>
                    <a:p>
                      <a:pPr algn="ctr"/>
                      <a:endParaRPr lang="en-GB"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61688854"/>
                  </a:ext>
                </a:extLst>
              </a:tr>
              <a:tr h="435870">
                <a:tc>
                  <a:txBody>
                    <a:bodyPr/>
                    <a:lstStyle/>
                    <a:p>
                      <a:r>
                        <a:rPr lang="en-GB" sz="1100" dirty="0">
                          <a:latin typeface="Arial" panose="020B0604020202020204" pitchFamily="34" charset="0"/>
                          <a:cs typeface="Arial" panose="020B0604020202020204" pitchFamily="34" charset="0"/>
                        </a:rPr>
                        <a:t>CARING RESPONSIBILITIES</a:t>
                      </a:r>
                    </a:p>
                  </a:txBody>
                  <a:tcPr/>
                </a:tc>
                <a:tc>
                  <a:txBody>
                    <a:bodyPr/>
                    <a:lstStyle/>
                    <a:p>
                      <a:r>
                        <a:rPr lang="en-GB" sz="1100" dirty="0">
                          <a:latin typeface="Arial" panose="020B0604020202020204" pitchFamily="34" charset="0"/>
                          <a:cs typeface="Arial" panose="020B0604020202020204" pitchFamily="34" charset="0"/>
                        </a:rPr>
                        <a:t>0 if you have no caring responsibilities</a:t>
                      </a:r>
                    </a:p>
                    <a:p>
                      <a:r>
                        <a:rPr lang="en-GB" sz="1100" dirty="0">
                          <a:latin typeface="Arial" panose="020B0604020202020204" pitchFamily="34" charset="0"/>
                          <a:cs typeface="Arial" panose="020B0604020202020204" pitchFamily="34" charset="0"/>
                        </a:rPr>
                        <a:t>1 if you have caring responsibilities (individuals reliant/dependent on you)</a:t>
                      </a:r>
                    </a:p>
                  </a:txBody>
                  <a:tcPr/>
                </a:tc>
                <a:tc>
                  <a:txBody>
                    <a:bodyPr/>
                    <a:lstStyle/>
                    <a:p>
                      <a:pPr algn="ctr"/>
                      <a:endParaRPr lang="en-GB"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65245662"/>
                  </a:ext>
                </a:extLst>
              </a:tr>
              <a:tr h="610218">
                <a:tc>
                  <a:txBody>
                    <a:bodyPr/>
                    <a:lstStyle/>
                    <a:p>
                      <a:r>
                        <a:rPr lang="en-GB" sz="1100" dirty="0">
                          <a:latin typeface="Arial" panose="020B0604020202020204" pitchFamily="34" charset="0"/>
                          <a:cs typeface="Arial" panose="020B0604020202020204" pitchFamily="34" charset="0"/>
                        </a:rPr>
                        <a:t>TRANSPORTATION</a:t>
                      </a:r>
                    </a:p>
                  </a:txBody>
                  <a:tcPr/>
                </a:tc>
                <a:tc>
                  <a:txBody>
                    <a:bodyPr/>
                    <a:lstStyle/>
                    <a:p>
                      <a:r>
                        <a:rPr lang="en-GB" sz="1100" dirty="0">
                          <a:latin typeface="Arial" panose="020B0604020202020204" pitchFamily="34" charset="0"/>
                          <a:cs typeface="Arial" panose="020B0604020202020204" pitchFamily="34" charset="0"/>
                        </a:rPr>
                        <a:t>0 use own vehicle / able to walk or cycle for all purposes</a:t>
                      </a:r>
                    </a:p>
                    <a:p>
                      <a:r>
                        <a:rPr lang="en-GB" sz="1100" dirty="0">
                          <a:latin typeface="Arial" panose="020B0604020202020204" pitchFamily="34" charset="0"/>
                          <a:cs typeface="Arial" panose="020B0604020202020204" pitchFamily="34" charset="0"/>
                        </a:rPr>
                        <a:t>1 use a combination of own vehicle, public transportation systems, walk or cycle</a:t>
                      </a:r>
                    </a:p>
                    <a:p>
                      <a:r>
                        <a:rPr lang="en-GB" sz="1100" dirty="0">
                          <a:latin typeface="Arial" panose="020B0604020202020204" pitchFamily="34" charset="0"/>
                          <a:cs typeface="Arial" panose="020B0604020202020204" pitchFamily="34" charset="0"/>
                        </a:rPr>
                        <a:t>2 only have access to public transportation systems</a:t>
                      </a:r>
                    </a:p>
                  </a:txBody>
                  <a:tcPr/>
                </a:tc>
                <a:tc>
                  <a:txBody>
                    <a:bodyPr/>
                    <a:lstStyle/>
                    <a:p>
                      <a:pPr algn="ctr"/>
                      <a:endParaRPr lang="en-GB"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49179947"/>
                  </a:ext>
                </a:extLst>
              </a:tr>
              <a:tr h="958914">
                <a:tc>
                  <a:txBody>
                    <a:bodyPr/>
                    <a:lstStyle/>
                    <a:p>
                      <a:r>
                        <a:rPr lang="en-GB" sz="1100" dirty="0">
                          <a:latin typeface="Arial" panose="020B0604020202020204" pitchFamily="34" charset="0"/>
                          <a:cs typeface="Arial" panose="020B0604020202020204" pitchFamily="34" charset="0"/>
                        </a:rPr>
                        <a:t>MENTAL HEALTH </a:t>
                      </a:r>
                    </a:p>
                  </a:txBody>
                  <a:tcPr/>
                </a:tc>
                <a:tc>
                  <a:txBody>
                    <a:bodyPr/>
                    <a:lstStyle/>
                    <a:p>
                      <a:r>
                        <a:rPr lang="en-GB" sz="1100" dirty="0">
                          <a:latin typeface="Arial" panose="020B0604020202020204" pitchFamily="34" charset="0"/>
                          <a:cs typeface="Arial" panose="020B0604020202020204" pitchFamily="34" charset="0"/>
                        </a:rPr>
                        <a:t>0 if you are coping well in the current climate and COVID secure workplace requirements (excelling)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Arial" panose="020B0604020202020204" pitchFamily="34" charset="0"/>
                          <a:cs typeface="Arial" panose="020B0604020202020204" pitchFamily="34" charset="0"/>
                        </a:rPr>
                        <a:t>1 if you are worried, nervous, anxious or concerned around workplace activities and COVID-19 security (unsettled)</a:t>
                      </a:r>
                    </a:p>
                    <a:p>
                      <a:r>
                        <a:rPr lang="en-GB" sz="1100" dirty="0">
                          <a:latin typeface="Arial" panose="020B0604020202020204" pitchFamily="34" charset="0"/>
                          <a:cs typeface="Arial" panose="020B0604020202020204" pitchFamily="34" charset="0"/>
                        </a:rPr>
                        <a:t>1 if you have an underlying mental health condition (e.g. depression and anxiety) but it is under control (thriving)</a:t>
                      </a:r>
                    </a:p>
                    <a:p>
                      <a:r>
                        <a:rPr lang="en-GB" sz="1100" dirty="0">
                          <a:latin typeface="Arial" panose="020B0604020202020204" pitchFamily="34" charset="0"/>
                          <a:cs typeface="Arial" panose="020B0604020202020204" pitchFamily="34" charset="0"/>
                        </a:rPr>
                        <a:t>1 if you are worried, nervous, anxious or concerned about the impacts of COVID-19 (unsettled)</a:t>
                      </a:r>
                    </a:p>
                    <a:p>
                      <a:r>
                        <a:rPr lang="en-GB" sz="1100" dirty="0">
                          <a:latin typeface="Arial" panose="020B0604020202020204" pitchFamily="34" charset="0"/>
                          <a:cs typeface="Arial" panose="020B0604020202020204" pitchFamily="34" charset="0"/>
                        </a:rPr>
                        <a:t>2 if you have an underlying mental health condition and you are struggling / in crisis</a:t>
                      </a:r>
                    </a:p>
                  </a:txBody>
                  <a:tcPr/>
                </a:tc>
                <a:tc>
                  <a:txBody>
                    <a:bodyPr/>
                    <a:lstStyle/>
                    <a:p>
                      <a:pPr algn="ctr"/>
                      <a:endParaRPr lang="en-GB"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74328467"/>
                  </a:ext>
                </a:extLst>
              </a:tr>
              <a:tr h="610218">
                <a:tc>
                  <a:txBody>
                    <a:bodyPr/>
                    <a:lstStyle/>
                    <a:p>
                      <a:r>
                        <a:rPr lang="en-GB" sz="1100" dirty="0">
                          <a:latin typeface="Arial" panose="020B0604020202020204" pitchFamily="34" charset="0"/>
                          <a:cs typeface="Arial" panose="020B0604020202020204" pitchFamily="34" charset="0"/>
                        </a:rPr>
                        <a:t>SOCIAL INTERACTIONS</a:t>
                      </a:r>
                    </a:p>
                  </a:txBody>
                  <a:tcPr/>
                </a:tc>
                <a:tc>
                  <a:txBody>
                    <a:bodyPr/>
                    <a:lstStyle/>
                    <a:p>
                      <a:pPr algn="l"/>
                      <a:r>
                        <a:rPr lang="en-GB" sz="1100" dirty="0">
                          <a:latin typeface="Arial" panose="020B0604020202020204" pitchFamily="34" charset="0"/>
                          <a:cs typeface="Arial" panose="020B0604020202020204" pitchFamily="34" charset="0"/>
                        </a:rPr>
                        <a:t>0 if you have returned to usual outside of work activities e.g. shopping, meeting friends, visiting eating places, gym</a:t>
                      </a:r>
                    </a:p>
                    <a:p>
                      <a:pPr algn="l"/>
                      <a:r>
                        <a:rPr lang="en-GB" sz="1100" dirty="0">
                          <a:latin typeface="Arial" panose="020B0604020202020204" pitchFamily="34" charset="0"/>
                          <a:cs typeface="Arial" panose="020B0604020202020204" pitchFamily="34" charset="0"/>
                        </a:rPr>
                        <a:t>1 if you are limiting your interactions with others, so shopping only when required, not eating out </a:t>
                      </a:r>
                    </a:p>
                    <a:p>
                      <a:pPr algn="l"/>
                      <a:r>
                        <a:rPr lang="en-GB" sz="1100" dirty="0">
                          <a:latin typeface="Arial" panose="020B0604020202020204" pitchFamily="34" charset="0"/>
                          <a:cs typeface="Arial" panose="020B0604020202020204" pitchFamily="34" charset="0"/>
                        </a:rPr>
                        <a:t>2 if you are staying at home and not going shopping at all or meeting friends.  Your only outing is to work</a:t>
                      </a:r>
                    </a:p>
                  </a:txBody>
                  <a:tcPr/>
                </a:tc>
                <a:tc>
                  <a:txBody>
                    <a:bodyPr/>
                    <a:lstStyle/>
                    <a:p>
                      <a:pPr algn="l"/>
                      <a:endParaRPr lang="en-GB"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20856535"/>
                  </a:ext>
                </a:extLst>
              </a:tr>
              <a:tr h="326494">
                <a:tc>
                  <a:txBody>
                    <a:bodyPr/>
                    <a:lstStyle/>
                    <a:p>
                      <a:endParaRPr lang="en-GB" sz="1100" dirty="0">
                        <a:latin typeface="Arial" panose="020B0604020202020204" pitchFamily="34" charset="0"/>
                        <a:cs typeface="Arial" panose="020B0604020202020204" pitchFamily="34" charset="0"/>
                      </a:endParaRPr>
                    </a:p>
                  </a:txBody>
                  <a:tcPr/>
                </a:tc>
                <a:tc>
                  <a:txBody>
                    <a:bodyPr/>
                    <a:lstStyle/>
                    <a:p>
                      <a:pPr algn="r"/>
                      <a:r>
                        <a:rPr lang="en-GB" sz="1100" dirty="0">
                          <a:latin typeface="Arial" panose="020B0604020202020204" pitchFamily="34" charset="0"/>
                          <a:cs typeface="Arial" panose="020B0604020202020204" pitchFamily="34" charset="0"/>
                        </a:rPr>
                        <a:t>TOTAL:</a:t>
                      </a:r>
                    </a:p>
                  </a:txBody>
                  <a:tcPr/>
                </a:tc>
                <a:tc>
                  <a:txBody>
                    <a:bodyPr/>
                    <a:lstStyle/>
                    <a:p>
                      <a:pPr algn="l"/>
                      <a:endParaRPr lang="en-GB"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57043902"/>
                  </a:ext>
                </a:extLst>
              </a:tr>
            </a:tbl>
          </a:graphicData>
        </a:graphic>
      </p:graphicFrame>
      <p:graphicFrame>
        <p:nvGraphicFramePr>
          <p:cNvPr id="5" name="Table 6">
            <a:extLst>
              <a:ext uri="{FF2B5EF4-FFF2-40B4-BE49-F238E27FC236}">
                <a16:creationId xmlns:a16="http://schemas.microsoft.com/office/drawing/2014/main" id="{8DA6DBD3-27D1-4921-AD98-96D3509A428A}"/>
              </a:ext>
            </a:extLst>
          </p:cNvPr>
          <p:cNvGraphicFramePr>
            <a:graphicFrameLocks noGrp="1"/>
          </p:cNvGraphicFramePr>
          <p:nvPr>
            <p:extLst>
              <p:ext uri="{D42A27DB-BD31-4B8C-83A1-F6EECF244321}">
                <p14:modId xmlns:p14="http://schemas.microsoft.com/office/powerpoint/2010/main" val="2357586824"/>
              </p:ext>
            </p:extLst>
          </p:nvPr>
        </p:nvGraphicFramePr>
        <p:xfrm>
          <a:off x="220717" y="3925614"/>
          <a:ext cx="11559136" cy="2828693"/>
        </p:xfrm>
        <a:graphic>
          <a:graphicData uri="http://schemas.openxmlformats.org/drawingml/2006/table">
            <a:tbl>
              <a:tblPr firstRow="1" bandRow="1">
                <a:tableStyleId>{5C22544A-7EE6-4342-B048-85BDC9FD1C3A}</a:tableStyleId>
              </a:tblPr>
              <a:tblGrid>
                <a:gridCol w="2705217">
                  <a:extLst>
                    <a:ext uri="{9D8B030D-6E8A-4147-A177-3AD203B41FA5}">
                      <a16:colId xmlns:a16="http://schemas.microsoft.com/office/drawing/2014/main" val="2165316099"/>
                    </a:ext>
                  </a:extLst>
                </a:gridCol>
                <a:gridCol w="7897094">
                  <a:extLst>
                    <a:ext uri="{9D8B030D-6E8A-4147-A177-3AD203B41FA5}">
                      <a16:colId xmlns:a16="http://schemas.microsoft.com/office/drawing/2014/main" val="3762781981"/>
                    </a:ext>
                  </a:extLst>
                </a:gridCol>
                <a:gridCol w="956825">
                  <a:extLst>
                    <a:ext uri="{9D8B030D-6E8A-4147-A177-3AD203B41FA5}">
                      <a16:colId xmlns:a16="http://schemas.microsoft.com/office/drawing/2014/main" val="3449746796"/>
                    </a:ext>
                  </a:extLst>
                </a:gridCol>
              </a:tblGrid>
              <a:tr h="291662">
                <a:tc>
                  <a:txBody>
                    <a:bodyPr/>
                    <a:lstStyle/>
                    <a:p>
                      <a:r>
                        <a:rPr lang="en-GB" sz="1200" dirty="0">
                          <a:latin typeface="Arial" panose="020B0604020202020204" pitchFamily="34" charset="0"/>
                          <a:cs typeface="Arial" panose="020B0604020202020204" pitchFamily="34" charset="0"/>
                        </a:rPr>
                        <a:t>Protective Factors (Mitigations)</a:t>
                      </a:r>
                    </a:p>
                  </a:txBody>
                  <a:tcPr/>
                </a:tc>
                <a:tc>
                  <a:txBody>
                    <a:bodyPr/>
                    <a:lstStyle/>
                    <a:p>
                      <a:r>
                        <a:rPr lang="en-GB" sz="1200" dirty="0">
                          <a:latin typeface="Arial" panose="020B0604020202020204" pitchFamily="34" charset="0"/>
                          <a:cs typeface="Arial" panose="020B0604020202020204" pitchFamily="34" charset="0"/>
                        </a:rPr>
                        <a:t>Score</a:t>
                      </a:r>
                    </a:p>
                  </a:txBody>
                  <a:tcPr/>
                </a:tc>
                <a:tc>
                  <a:txBody>
                    <a:bodyPr/>
                    <a:lstStyle/>
                    <a:p>
                      <a:pPr algn="ctr"/>
                      <a:r>
                        <a:rPr lang="en-GB" sz="1200" dirty="0">
                          <a:latin typeface="Arial" panose="020B0604020202020204" pitchFamily="34" charset="0"/>
                          <a:cs typeface="Arial" panose="020B0604020202020204" pitchFamily="34" charset="0"/>
                        </a:rPr>
                        <a:t>My Score</a:t>
                      </a:r>
                    </a:p>
                  </a:txBody>
                  <a:tcPr/>
                </a:tc>
                <a:extLst>
                  <a:ext uri="{0D108BD9-81ED-4DB2-BD59-A6C34878D82A}">
                    <a16:rowId xmlns:a16="http://schemas.microsoft.com/office/drawing/2014/main" val="7363719"/>
                  </a:ext>
                </a:extLst>
              </a:tr>
              <a:tr h="444166">
                <a:tc>
                  <a:txBody>
                    <a:bodyPr/>
                    <a:lstStyle/>
                    <a:p>
                      <a:r>
                        <a:rPr lang="en-GB" sz="1200" dirty="0">
                          <a:latin typeface="Arial" panose="020B0604020202020204" pitchFamily="34" charset="0"/>
                          <a:cs typeface="Arial" panose="020B0604020202020204" pitchFamily="34" charset="0"/>
                        </a:rPr>
                        <a:t>COVID VACCINATION STATUS</a:t>
                      </a:r>
                    </a:p>
                  </a:txBody>
                  <a:tcPr/>
                </a:tc>
                <a:tc>
                  <a:txBody>
                    <a:bodyPr/>
                    <a:lstStyle/>
                    <a:p>
                      <a:r>
                        <a:rPr lang="en-GB" sz="1200" dirty="0">
                          <a:latin typeface="Arial" panose="020B0604020202020204" pitchFamily="34" charset="0"/>
                          <a:cs typeface="Arial" panose="020B0604020202020204" pitchFamily="34" charset="0"/>
                        </a:rPr>
                        <a:t>0 if you have not had any vaccinations</a:t>
                      </a:r>
                    </a:p>
                    <a:p>
                      <a:r>
                        <a:rPr lang="en-GB" sz="1200" dirty="0">
                          <a:latin typeface="Arial" panose="020B0604020202020204" pitchFamily="34" charset="0"/>
                          <a:cs typeface="Arial" panose="020B0604020202020204" pitchFamily="34" charset="0"/>
                        </a:rPr>
                        <a:t>1 if you have only had your first vaccination and 3-4 weeks have passed (some protection)</a:t>
                      </a:r>
                    </a:p>
                    <a:p>
                      <a:r>
                        <a:rPr lang="en-GB" sz="1200" dirty="0">
                          <a:latin typeface="Arial" panose="020B0604020202020204" pitchFamily="34" charset="0"/>
                          <a:cs typeface="Arial" panose="020B0604020202020204" pitchFamily="34" charset="0"/>
                        </a:rPr>
                        <a:t>2 if you have had both vaccinations and 2 weeks have passed since the second vaccination (stronger protection)</a:t>
                      </a:r>
                    </a:p>
                  </a:txBody>
                  <a:tcPr/>
                </a:tc>
                <a:tc>
                  <a:txBody>
                    <a:bodyPr/>
                    <a:lstStyle/>
                    <a:p>
                      <a:pPr algn="ctr"/>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61688854"/>
                  </a:ext>
                </a:extLst>
              </a:tr>
              <a:tr h="437020">
                <a:tc>
                  <a:txBody>
                    <a:bodyPr/>
                    <a:lstStyle/>
                    <a:p>
                      <a:r>
                        <a:rPr lang="en-GB" sz="1200" dirty="0">
                          <a:latin typeface="Arial" panose="020B0604020202020204" pitchFamily="34" charset="0"/>
                          <a:cs typeface="Arial" panose="020B0604020202020204" pitchFamily="34" charset="0"/>
                        </a:rPr>
                        <a:t>LATERAL FLOW TESTS</a:t>
                      </a:r>
                    </a:p>
                  </a:txBody>
                  <a:tcPr/>
                </a:tc>
                <a:tc>
                  <a:txBody>
                    <a:bodyPr/>
                    <a:lstStyle/>
                    <a:p>
                      <a:r>
                        <a:rPr lang="en-GB" sz="1200" dirty="0">
                          <a:latin typeface="Arial" panose="020B0604020202020204" pitchFamily="34" charset="0"/>
                          <a:cs typeface="Arial" panose="020B0604020202020204" pitchFamily="34" charset="0"/>
                        </a:rPr>
                        <a:t>0 if you don’t perform these</a:t>
                      </a:r>
                    </a:p>
                    <a:p>
                      <a:r>
                        <a:rPr lang="en-GB" sz="1200" dirty="0">
                          <a:latin typeface="Arial" panose="020B0604020202020204" pitchFamily="34" charset="0"/>
                          <a:cs typeface="Arial" panose="020B0604020202020204" pitchFamily="34" charset="0"/>
                        </a:rPr>
                        <a:t>1 if you don’t perform these but others in your household do</a:t>
                      </a:r>
                    </a:p>
                    <a:p>
                      <a:r>
                        <a:rPr lang="en-GB" sz="1200" dirty="0">
                          <a:latin typeface="Arial" panose="020B0604020202020204" pitchFamily="34" charset="0"/>
                          <a:cs typeface="Arial" panose="020B0604020202020204" pitchFamily="34" charset="0"/>
                        </a:rPr>
                        <a:t>2 if you perform these regularly (i.e. twice a week)</a:t>
                      </a:r>
                    </a:p>
                  </a:txBody>
                  <a:tcPr/>
                </a:tc>
                <a:tc>
                  <a:txBody>
                    <a:bodyPr/>
                    <a:lstStyle/>
                    <a:p>
                      <a:pPr algn="ctr"/>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65245662"/>
                  </a:ext>
                </a:extLst>
              </a:tr>
              <a:tr h="362275">
                <a:tc>
                  <a:txBody>
                    <a:bodyPr/>
                    <a:lstStyle/>
                    <a:p>
                      <a:r>
                        <a:rPr lang="en-GB" sz="1200" dirty="0">
                          <a:latin typeface="Arial" panose="020B0604020202020204" pitchFamily="34" charset="0"/>
                          <a:cs typeface="Arial" panose="020B0604020202020204" pitchFamily="34" charset="0"/>
                        </a:rPr>
                        <a:t>FACE COVERINGS</a:t>
                      </a:r>
                    </a:p>
                  </a:txBody>
                  <a:tcPr/>
                </a:tc>
                <a:tc>
                  <a:txBody>
                    <a:bodyPr/>
                    <a:lstStyle/>
                    <a:p>
                      <a:pPr algn="l"/>
                      <a:r>
                        <a:rPr lang="en-GB" sz="1200" dirty="0">
                          <a:latin typeface="Arial" panose="020B0604020202020204" pitchFamily="34" charset="0"/>
                          <a:cs typeface="Arial" panose="020B0604020202020204" pitchFamily="34" charset="0"/>
                        </a:rPr>
                        <a:t>0 if you are unable to tolerate wearing these e.g. medically exempt</a:t>
                      </a:r>
                    </a:p>
                    <a:p>
                      <a:pPr algn="l"/>
                      <a:r>
                        <a:rPr lang="en-GB" sz="1200" dirty="0">
                          <a:latin typeface="Arial" panose="020B0604020202020204" pitchFamily="34" charset="0"/>
                          <a:cs typeface="Arial" panose="020B0604020202020204" pitchFamily="34" charset="0"/>
                        </a:rPr>
                        <a:t>1 if you are able to wear face coverings and do so as appropriate to the setting and guidelines</a:t>
                      </a:r>
                    </a:p>
                  </a:txBody>
                  <a:tcPr/>
                </a:tc>
                <a:tc>
                  <a:txBody>
                    <a:bodyPr/>
                    <a:lstStyle/>
                    <a:p>
                      <a:pPr algn="l"/>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55954677"/>
                  </a:ext>
                </a:extLst>
              </a:tr>
              <a:tr h="342471">
                <a:tc>
                  <a:txBody>
                    <a:bodyPr/>
                    <a:lstStyle/>
                    <a:p>
                      <a:r>
                        <a:rPr lang="en-GB" sz="1200" dirty="0">
                          <a:latin typeface="Arial" panose="020B0604020202020204" pitchFamily="34" charset="0"/>
                          <a:cs typeface="Arial" panose="020B0604020202020204" pitchFamily="34" charset="0"/>
                        </a:rPr>
                        <a:t>SOCIAL DISTANCING</a:t>
                      </a:r>
                    </a:p>
                  </a:txBody>
                  <a:tcPr/>
                </a:tc>
                <a:tc>
                  <a:txBody>
                    <a:bodyPr/>
                    <a:lstStyle/>
                    <a:p>
                      <a:pPr algn="l"/>
                      <a:r>
                        <a:rPr lang="en-GB" sz="1200" dirty="0">
                          <a:latin typeface="Arial" panose="020B0604020202020204" pitchFamily="34" charset="0"/>
                          <a:cs typeface="Arial" panose="020B0604020202020204" pitchFamily="34" charset="0"/>
                        </a:rPr>
                        <a:t>0 if you don’t always keep your distance from others, where possible to do so.</a:t>
                      </a:r>
                    </a:p>
                    <a:p>
                      <a:pPr algn="l"/>
                      <a:r>
                        <a:rPr lang="en-GB" sz="1200" dirty="0">
                          <a:latin typeface="Arial" panose="020B0604020202020204" pitchFamily="34" charset="0"/>
                          <a:cs typeface="Arial" panose="020B0604020202020204" pitchFamily="34" charset="0"/>
                        </a:rPr>
                        <a:t>1 if you actively create and maintain space with others, where possible to </a:t>
                      </a:r>
                      <a:r>
                        <a:rPr lang="en-GB" sz="1200">
                          <a:latin typeface="Arial" panose="020B0604020202020204" pitchFamily="34" charset="0"/>
                          <a:cs typeface="Arial" panose="020B0604020202020204" pitchFamily="34" charset="0"/>
                        </a:rPr>
                        <a:t>do so</a:t>
                      </a:r>
                      <a:endParaRPr lang="en-GB" sz="1200" dirty="0">
                        <a:latin typeface="Arial" panose="020B0604020202020204" pitchFamily="34" charset="0"/>
                        <a:cs typeface="Arial" panose="020B0604020202020204" pitchFamily="34" charset="0"/>
                      </a:endParaRPr>
                    </a:p>
                  </a:txBody>
                  <a:tcPr/>
                </a:tc>
                <a:tc>
                  <a:txBody>
                    <a:bodyPr/>
                    <a:lstStyle/>
                    <a:p>
                      <a:pPr algn="l"/>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06898122"/>
                  </a:ext>
                </a:extLst>
              </a:tr>
              <a:tr h="342471">
                <a:tc>
                  <a:txBody>
                    <a:bodyPr/>
                    <a:lstStyle/>
                    <a:p>
                      <a:endParaRPr lang="en-GB" sz="1200" dirty="0">
                        <a:latin typeface="Arial" panose="020B0604020202020204" pitchFamily="34" charset="0"/>
                        <a:cs typeface="Arial" panose="020B0604020202020204" pitchFamily="34" charset="0"/>
                      </a:endParaRPr>
                    </a:p>
                  </a:txBody>
                  <a:tcPr/>
                </a:tc>
                <a:tc>
                  <a:txBody>
                    <a:bodyPr/>
                    <a:lstStyle/>
                    <a:p>
                      <a:pPr algn="r"/>
                      <a:r>
                        <a:rPr lang="en-GB" sz="1200" dirty="0">
                          <a:latin typeface="Arial" panose="020B0604020202020204" pitchFamily="34" charset="0"/>
                          <a:cs typeface="Arial" panose="020B0604020202020204" pitchFamily="34" charset="0"/>
                        </a:rPr>
                        <a:t>TOTAL:</a:t>
                      </a:r>
                    </a:p>
                  </a:txBody>
                  <a:tcPr/>
                </a:tc>
                <a:tc>
                  <a:txBody>
                    <a:bodyPr/>
                    <a:lstStyle/>
                    <a:p>
                      <a:pPr algn="l"/>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6409594"/>
                  </a:ext>
                </a:extLst>
              </a:tr>
            </a:tbl>
          </a:graphicData>
        </a:graphic>
      </p:graphicFrame>
    </p:spTree>
    <p:extLst>
      <p:ext uri="{BB962C8B-B14F-4D97-AF65-F5344CB8AC3E}">
        <p14:creationId xmlns:p14="http://schemas.microsoft.com/office/powerpoint/2010/main" val="3456876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BAFD796-CD29-47E3-85D8-E3A52E17DDD1}"/>
              </a:ext>
            </a:extLst>
          </p:cNvPr>
          <p:cNvSpPr txBox="1"/>
          <p:nvPr/>
        </p:nvSpPr>
        <p:spPr>
          <a:xfrm>
            <a:off x="340380" y="250553"/>
            <a:ext cx="10872082" cy="461665"/>
          </a:xfrm>
          <a:prstGeom prst="rect">
            <a:avLst/>
          </a:prstGeom>
          <a:noFill/>
        </p:spPr>
        <p:txBody>
          <a:bodyPr wrap="square" rtlCol="0">
            <a:spAutoFit/>
          </a:bodyPr>
          <a:lstStyle/>
          <a:p>
            <a:r>
              <a:rPr lang="en-GB" sz="1200" b="1" dirty="0">
                <a:solidFill>
                  <a:schemeClr val="accent1">
                    <a:lumMod val="75000"/>
                  </a:schemeClr>
                </a:solidFill>
                <a:latin typeface="Arial" panose="020B0604020202020204" pitchFamily="34" charset="0"/>
                <a:cs typeface="Arial" panose="020B0604020202020204" pitchFamily="34" charset="0"/>
              </a:rPr>
              <a:t>Identify your </a:t>
            </a:r>
            <a:r>
              <a:rPr lang="en-GB" sz="1200" b="1" u="sng" dirty="0">
                <a:solidFill>
                  <a:schemeClr val="accent1">
                    <a:lumMod val="75000"/>
                  </a:schemeClr>
                </a:solidFill>
                <a:latin typeface="Arial" panose="020B0604020202020204" pitchFamily="34" charset="0"/>
                <a:cs typeface="Arial" panose="020B0604020202020204" pitchFamily="34" charset="0"/>
              </a:rPr>
              <a:t>inherent risk level</a:t>
            </a:r>
            <a:r>
              <a:rPr lang="en-GB" sz="1200" b="1" dirty="0">
                <a:solidFill>
                  <a:schemeClr val="accent1">
                    <a:lumMod val="75000"/>
                  </a:schemeClr>
                </a:solidFill>
                <a:latin typeface="Arial" panose="020B0604020202020204" pitchFamily="34" charset="0"/>
                <a:cs typeface="Arial" panose="020B0604020202020204" pitchFamily="34" charset="0"/>
              </a:rPr>
              <a:t> (and advice) by mapping your COVID-19 Risk Factor and Personal Factors score using the table below</a:t>
            </a:r>
          </a:p>
          <a:p>
            <a:endParaRPr lang="en-GB" sz="1200" b="1" dirty="0">
              <a:solidFill>
                <a:schemeClr val="accent1">
                  <a:lumMod val="75000"/>
                </a:schemeClr>
              </a:solidFill>
              <a:latin typeface="Arial" panose="020B0604020202020204" pitchFamily="34" charset="0"/>
              <a:cs typeface="Arial" panose="020B0604020202020204" pitchFamily="34" charset="0"/>
            </a:endParaRPr>
          </a:p>
        </p:txBody>
      </p:sp>
      <p:graphicFrame>
        <p:nvGraphicFramePr>
          <p:cNvPr id="3" name="Table 3">
            <a:extLst>
              <a:ext uri="{FF2B5EF4-FFF2-40B4-BE49-F238E27FC236}">
                <a16:creationId xmlns:a16="http://schemas.microsoft.com/office/drawing/2014/main" id="{D41D8772-F6AD-41E9-AA68-AA4240B675B6}"/>
              </a:ext>
            </a:extLst>
          </p:cNvPr>
          <p:cNvGraphicFramePr>
            <a:graphicFrameLocks noGrp="1"/>
          </p:cNvGraphicFramePr>
          <p:nvPr>
            <p:extLst>
              <p:ext uri="{D42A27DB-BD31-4B8C-83A1-F6EECF244321}">
                <p14:modId xmlns:p14="http://schemas.microsoft.com/office/powerpoint/2010/main" val="3835737558"/>
              </p:ext>
            </p:extLst>
          </p:nvPr>
        </p:nvGraphicFramePr>
        <p:xfrm>
          <a:off x="423475" y="618546"/>
          <a:ext cx="10872083" cy="2690839"/>
        </p:xfrm>
        <a:graphic>
          <a:graphicData uri="http://schemas.openxmlformats.org/drawingml/2006/table">
            <a:tbl>
              <a:tblPr firstRow="1" bandRow="1">
                <a:tableStyleId>{5C22544A-7EE6-4342-B048-85BDC9FD1C3A}</a:tableStyleId>
              </a:tblPr>
              <a:tblGrid>
                <a:gridCol w="1266906">
                  <a:extLst>
                    <a:ext uri="{9D8B030D-6E8A-4147-A177-3AD203B41FA5}">
                      <a16:colId xmlns:a16="http://schemas.microsoft.com/office/drawing/2014/main" val="2273097045"/>
                    </a:ext>
                  </a:extLst>
                </a:gridCol>
                <a:gridCol w="3040343">
                  <a:extLst>
                    <a:ext uri="{9D8B030D-6E8A-4147-A177-3AD203B41FA5}">
                      <a16:colId xmlns:a16="http://schemas.microsoft.com/office/drawing/2014/main" val="1993622446"/>
                    </a:ext>
                  </a:extLst>
                </a:gridCol>
                <a:gridCol w="3169403">
                  <a:extLst>
                    <a:ext uri="{9D8B030D-6E8A-4147-A177-3AD203B41FA5}">
                      <a16:colId xmlns:a16="http://schemas.microsoft.com/office/drawing/2014/main" val="4000239562"/>
                    </a:ext>
                  </a:extLst>
                </a:gridCol>
                <a:gridCol w="3395431">
                  <a:extLst>
                    <a:ext uri="{9D8B030D-6E8A-4147-A177-3AD203B41FA5}">
                      <a16:colId xmlns:a16="http://schemas.microsoft.com/office/drawing/2014/main" val="1626132133"/>
                    </a:ext>
                  </a:extLst>
                </a:gridCol>
              </a:tblGrid>
              <a:tr h="268434">
                <a:tc rowSpan="2">
                  <a:txBody>
                    <a:bodyPr/>
                    <a:lstStyle/>
                    <a:p>
                      <a:r>
                        <a:rPr lang="en-GB" sz="1200" dirty="0"/>
                        <a:t>Personal Factors</a:t>
                      </a:r>
                    </a:p>
                  </a:txBody>
                  <a:tcPr/>
                </a:tc>
                <a:tc gridSpan="3">
                  <a:txBody>
                    <a:bodyPr/>
                    <a:lstStyle/>
                    <a:p>
                      <a:pPr algn="ctr"/>
                      <a:r>
                        <a:rPr lang="en-GB" sz="1200" dirty="0"/>
                        <a:t>COVID-19 Risk Factor</a:t>
                      </a:r>
                    </a:p>
                  </a:txBody>
                  <a:tcPr/>
                </a:tc>
                <a:tc hMerge="1">
                  <a:txBody>
                    <a:bodyPr/>
                    <a:lstStyle/>
                    <a:p>
                      <a:endParaRPr lang="en-GB" sz="1200" dirty="0"/>
                    </a:p>
                  </a:txBody>
                  <a:tcPr/>
                </a:tc>
                <a:tc hMerge="1">
                  <a:txBody>
                    <a:bodyPr/>
                    <a:lstStyle/>
                    <a:p>
                      <a:endParaRPr lang="en-GB" sz="1200" dirty="0"/>
                    </a:p>
                  </a:txBody>
                  <a:tcPr/>
                </a:tc>
                <a:extLst>
                  <a:ext uri="{0D108BD9-81ED-4DB2-BD59-A6C34878D82A}">
                    <a16:rowId xmlns:a16="http://schemas.microsoft.com/office/drawing/2014/main" val="1352202805"/>
                  </a:ext>
                </a:extLst>
              </a:tr>
              <a:tr h="268434">
                <a:tc vMerge="1">
                  <a:txBody>
                    <a:bodyPr/>
                    <a:lstStyle/>
                    <a:p>
                      <a:endParaRPr lang="en-GB" sz="1200" dirty="0"/>
                    </a:p>
                  </a:txBody>
                  <a:tcPr/>
                </a:tc>
                <a:tc>
                  <a:txBody>
                    <a:bodyPr/>
                    <a:lstStyle/>
                    <a:p>
                      <a:pPr algn="ctr"/>
                      <a:r>
                        <a:rPr lang="en-GB" sz="1200" b="1" dirty="0">
                          <a:solidFill>
                            <a:schemeClr val="bg1"/>
                          </a:solidFill>
                        </a:rPr>
                        <a:t>Low Risk 0-3</a:t>
                      </a:r>
                    </a:p>
                  </a:txBody>
                  <a:tcPr>
                    <a:solidFill>
                      <a:schemeClr val="accent1"/>
                    </a:solidFill>
                  </a:tcPr>
                </a:tc>
                <a:tc>
                  <a:txBody>
                    <a:bodyPr/>
                    <a:lstStyle/>
                    <a:p>
                      <a:pPr algn="ctr"/>
                      <a:r>
                        <a:rPr lang="en-GB" sz="1200" b="1" dirty="0">
                          <a:solidFill>
                            <a:schemeClr val="bg1"/>
                          </a:solidFill>
                        </a:rPr>
                        <a:t>Medium Risk 4-6 </a:t>
                      </a:r>
                    </a:p>
                  </a:txBody>
                  <a:tcPr>
                    <a:solidFill>
                      <a:schemeClr val="accent1"/>
                    </a:solidFill>
                  </a:tcPr>
                </a:tc>
                <a:tc>
                  <a:txBody>
                    <a:bodyPr/>
                    <a:lstStyle/>
                    <a:p>
                      <a:pPr algn="ctr"/>
                      <a:r>
                        <a:rPr lang="en-GB" sz="1200" b="1" dirty="0">
                          <a:solidFill>
                            <a:schemeClr val="bg1"/>
                          </a:solidFill>
                        </a:rPr>
                        <a:t>High Risk 7+</a:t>
                      </a:r>
                    </a:p>
                  </a:txBody>
                  <a:tcPr>
                    <a:solidFill>
                      <a:schemeClr val="accent1"/>
                    </a:solidFill>
                  </a:tcPr>
                </a:tc>
                <a:extLst>
                  <a:ext uri="{0D108BD9-81ED-4DB2-BD59-A6C34878D82A}">
                    <a16:rowId xmlns:a16="http://schemas.microsoft.com/office/drawing/2014/main" val="269299936"/>
                  </a:ext>
                </a:extLst>
              </a:tr>
              <a:tr h="447391">
                <a:tc>
                  <a:txBody>
                    <a:bodyPr/>
                    <a:lstStyle/>
                    <a:p>
                      <a:r>
                        <a:rPr lang="en-GB" sz="1200" b="1" dirty="0">
                          <a:solidFill>
                            <a:schemeClr val="bg1"/>
                          </a:solidFill>
                        </a:rPr>
                        <a:t>Score 0-1</a:t>
                      </a:r>
                    </a:p>
                  </a:txBody>
                  <a:tcPr>
                    <a:solidFill>
                      <a:schemeClr val="accent1"/>
                    </a:solidFill>
                  </a:tcPr>
                </a:tc>
                <a:tc>
                  <a:txBody>
                    <a:bodyPr/>
                    <a:lstStyle/>
                    <a:p>
                      <a:r>
                        <a:rPr lang="en-GB" sz="1200" dirty="0"/>
                        <a:t>Continue with universal controls</a:t>
                      </a:r>
                    </a:p>
                  </a:txBody>
                  <a:tcPr>
                    <a:solidFill>
                      <a:srgbClr val="92D050"/>
                    </a:solidFill>
                  </a:tcPr>
                </a:tc>
                <a:tc>
                  <a:txBody>
                    <a:bodyPr/>
                    <a:lstStyle/>
                    <a:p>
                      <a:r>
                        <a:rPr lang="en-GB" sz="1200" dirty="0"/>
                        <a:t>Follow universal controls and consider modified duties / reasonable adjustments.</a:t>
                      </a: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rPr>
                        <a:t>Follow universal controls.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rPr>
                        <a:t>Work from home or in non-patient facing roles.</a:t>
                      </a:r>
                    </a:p>
                  </a:txBody>
                  <a:tcPr>
                    <a:solidFill>
                      <a:srgbClr val="FF0000"/>
                    </a:solidFill>
                  </a:tcPr>
                </a:tc>
                <a:extLst>
                  <a:ext uri="{0D108BD9-81ED-4DB2-BD59-A6C34878D82A}">
                    <a16:rowId xmlns:a16="http://schemas.microsoft.com/office/drawing/2014/main" val="2259635421"/>
                  </a:ext>
                </a:extLst>
              </a:tr>
              <a:tr h="805303">
                <a:tc>
                  <a:txBody>
                    <a:bodyPr/>
                    <a:lstStyle/>
                    <a:p>
                      <a:r>
                        <a:rPr lang="en-GB" sz="1200" b="1" dirty="0">
                          <a:solidFill>
                            <a:schemeClr val="bg1"/>
                          </a:solidFill>
                        </a:rPr>
                        <a:t>Score 2-4</a:t>
                      </a:r>
                    </a:p>
                  </a:txBody>
                  <a:tcPr>
                    <a:solidFill>
                      <a:schemeClr val="accent1"/>
                    </a:solidFill>
                  </a:tcPr>
                </a:tc>
                <a:tc>
                  <a:txBody>
                    <a:bodyPr/>
                    <a:lstStyle/>
                    <a:p>
                      <a:r>
                        <a:rPr lang="en-GB" sz="1200" dirty="0"/>
                        <a:t>Continue with universal controls. </a:t>
                      </a:r>
                    </a:p>
                    <a:p>
                      <a:endParaRPr lang="en-GB" sz="1200" dirty="0"/>
                    </a:p>
                    <a:p>
                      <a:endParaRPr lang="en-GB" sz="1200" dirty="0"/>
                    </a:p>
                    <a:p>
                      <a:r>
                        <a:rPr lang="en-GB" sz="1200" dirty="0"/>
                        <a:t>Own and review personal resilience strategies</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Follow universal controls and consider modified duties / reasonable adjustments.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Own and review personal resilience strategies</a:t>
                      </a: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rPr>
                        <a:t>Follow universal controls.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rPr>
                        <a:t>Work from home or in non-patient facing roles.</a:t>
                      </a:r>
                    </a:p>
                    <a:p>
                      <a:endParaRPr lang="en-GB" sz="1200" b="0" dirty="0">
                        <a:solidFill>
                          <a:schemeClr val="bg1"/>
                        </a:solidFill>
                      </a:endParaRPr>
                    </a:p>
                    <a:p>
                      <a:r>
                        <a:rPr lang="en-GB" sz="1200" b="0" dirty="0">
                          <a:solidFill>
                            <a:schemeClr val="bg1"/>
                          </a:solidFill>
                        </a:rPr>
                        <a:t>Own and review personal resilience strategies</a:t>
                      </a:r>
                    </a:p>
                  </a:txBody>
                  <a:tcPr>
                    <a:solidFill>
                      <a:srgbClr val="FF0000"/>
                    </a:solidFill>
                  </a:tcPr>
                </a:tc>
                <a:extLst>
                  <a:ext uri="{0D108BD9-81ED-4DB2-BD59-A6C34878D82A}">
                    <a16:rowId xmlns:a16="http://schemas.microsoft.com/office/drawing/2014/main" val="2458279842"/>
                  </a:ext>
                </a:extLst>
              </a:tr>
              <a:tr h="862039">
                <a:tc>
                  <a:txBody>
                    <a:bodyPr/>
                    <a:lstStyle/>
                    <a:p>
                      <a:r>
                        <a:rPr lang="en-GB" sz="1200" b="1" dirty="0">
                          <a:solidFill>
                            <a:schemeClr val="bg1"/>
                          </a:solidFill>
                        </a:rPr>
                        <a:t>Score 5-6</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Continue with universal controls.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Implement personal resilience strategies</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Follow universal controls and consider modified duties / reasonable adjustments.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Implement personal resilience strategies</a:t>
                      </a: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rPr>
                        <a:t>Follow universal controls.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rPr>
                        <a:t>Work from home or in non-patient facing roles.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rPr>
                        <a:t>Implement personal resilience strategies</a:t>
                      </a:r>
                    </a:p>
                  </a:txBody>
                  <a:tcPr>
                    <a:solidFill>
                      <a:srgbClr val="FF0000"/>
                    </a:solidFill>
                  </a:tcPr>
                </a:tc>
                <a:extLst>
                  <a:ext uri="{0D108BD9-81ED-4DB2-BD59-A6C34878D82A}">
                    <a16:rowId xmlns:a16="http://schemas.microsoft.com/office/drawing/2014/main" val="472334460"/>
                  </a:ext>
                </a:extLst>
              </a:tr>
            </a:tbl>
          </a:graphicData>
        </a:graphic>
      </p:graphicFrame>
      <p:sp>
        <p:nvSpPr>
          <p:cNvPr id="5" name="TextBox 4">
            <a:extLst>
              <a:ext uri="{FF2B5EF4-FFF2-40B4-BE49-F238E27FC236}">
                <a16:creationId xmlns:a16="http://schemas.microsoft.com/office/drawing/2014/main" id="{9CA5DE84-4D39-4001-B059-E08D23A80898}"/>
              </a:ext>
            </a:extLst>
          </p:cNvPr>
          <p:cNvSpPr txBox="1"/>
          <p:nvPr/>
        </p:nvSpPr>
        <p:spPr>
          <a:xfrm>
            <a:off x="340380" y="3660239"/>
            <a:ext cx="10872082" cy="461665"/>
          </a:xfrm>
          <a:prstGeom prst="rect">
            <a:avLst/>
          </a:prstGeom>
          <a:noFill/>
        </p:spPr>
        <p:txBody>
          <a:bodyPr wrap="square" rtlCol="0">
            <a:spAutoFit/>
          </a:bodyPr>
          <a:lstStyle/>
          <a:p>
            <a:r>
              <a:rPr lang="en-GB" sz="1200" b="1" dirty="0">
                <a:solidFill>
                  <a:schemeClr val="accent1">
                    <a:lumMod val="75000"/>
                  </a:schemeClr>
                </a:solidFill>
                <a:latin typeface="Arial" panose="020B0604020202020204" pitchFamily="34" charset="0"/>
                <a:cs typeface="Arial" panose="020B0604020202020204" pitchFamily="34" charset="0"/>
              </a:rPr>
              <a:t>Now check your </a:t>
            </a:r>
            <a:r>
              <a:rPr lang="en-GB" sz="1200" b="1" u="sng" dirty="0">
                <a:solidFill>
                  <a:schemeClr val="accent1">
                    <a:lumMod val="75000"/>
                  </a:schemeClr>
                </a:solidFill>
                <a:latin typeface="Arial" panose="020B0604020202020204" pitchFamily="34" charset="0"/>
                <a:cs typeface="Arial" panose="020B0604020202020204" pitchFamily="34" charset="0"/>
              </a:rPr>
              <a:t>risk mitigation level</a:t>
            </a:r>
            <a:r>
              <a:rPr lang="en-GB" sz="1200" b="1" dirty="0">
                <a:solidFill>
                  <a:schemeClr val="accent1">
                    <a:lumMod val="75000"/>
                  </a:schemeClr>
                </a:solidFill>
                <a:latin typeface="Arial" panose="020B0604020202020204" pitchFamily="34" charset="0"/>
                <a:cs typeface="Arial" panose="020B0604020202020204" pitchFamily="34" charset="0"/>
              </a:rPr>
              <a:t> using the table below, to inform the actions to take together and record on the Act Now form on slide 4</a:t>
            </a:r>
          </a:p>
          <a:p>
            <a:endParaRPr lang="en-GB" sz="1200" b="1" dirty="0">
              <a:solidFill>
                <a:schemeClr val="accent1">
                  <a:lumMod val="75000"/>
                </a:schemeClr>
              </a:solidFill>
              <a:latin typeface="Arial" panose="020B0604020202020204" pitchFamily="34" charset="0"/>
              <a:cs typeface="Arial" panose="020B0604020202020204" pitchFamily="34" charset="0"/>
            </a:endParaRPr>
          </a:p>
        </p:txBody>
      </p:sp>
      <p:graphicFrame>
        <p:nvGraphicFramePr>
          <p:cNvPr id="7" name="Table 3">
            <a:extLst>
              <a:ext uri="{FF2B5EF4-FFF2-40B4-BE49-F238E27FC236}">
                <a16:creationId xmlns:a16="http://schemas.microsoft.com/office/drawing/2014/main" id="{BC61D487-735F-4F18-9F93-ADB9694D7E4F}"/>
              </a:ext>
            </a:extLst>
          </p:cNvPr>
          <p:cNvGraphicFramePr>
            <a:graphicFrameLocks noGrp="1"/>
          </p:cNvGraphicFramePr>
          <p:nvPr>
            <p:extLst>
              <p:ext uri="{D42A27DB-BD31-4B8C-83A1-F6EECF244321}">
                <p14:modId xmlns:p14="http://schemas.microsoft.com/office/powerpoint/2010/main" val="3814534678"/>
              </p:ext>
            </p:extLst>
          </p:nvPr>
        </p:nvGraphicFramePr>
        <p:xfrm>
          <a:off x="423474" y="4016337"/>
          <a:ext cx="10872081" cy="1702913"/>
        </p:xfrm>
        <a:graphic>
          <a:graphicData uri="http://schemas.openxmlformats.org/drawingml/2006/table">
            <a:tbl>
              <a:tblPr firstRow="1" bandRow="1">
                <a:tableStyleId>{5C22544A-7EE6-4342-B048-85BDC9FD1C3A}</a:tableStyleId>
              </a:tblPr>
              <a:tblGrid>
                <a:gridCol w="2574967">
                  <a:extLst>
                    <a:ext uri="{9D8B030D-6E8A-4147-A177-3AD203B41FA5}">
                      <a16:colId xmlns:a16="http://schemas.microsoft.com/office/drawing/2014/main" val="2273097045"/>
                    </a:ext>
                  </a:extLst>
                </a:gridCol>
                <a:gridCol w="2127923">
                  <a:extLst>
                    <a:ext uri="{9D8B030D-6E8A-4147-A177-3AD203B41FA5}">
                      <a16:colId xmlns:a16="http://schemas.microsoft.com/office/drawing/2014/main" val="3088267918"/>
                    </a:ext>
                  </a:extLst>
                </a:gridCol>
                <a:gridCol w="6169191">
                  <a:extLst>
                    <a:ext uri="{9D8B030D-6E8A-4147-A177-3AD203B41FA5}">
                      <a16:colId xmlns:a16="http://schemas.microsoft.com/office/drawing/2014/main" val="1993622446"/>
                    </a:ext>
                  </a:extLst>
                </a:gridCol>
              </a:tblGrid>
              <a:tr h="272116">
                <a:tc>
                  <a:txBody>
                    <a:bodyPr/>
                    <a:lstStyle/>
                    <a:p>
                      <a:r>
                        <a:rPr lang="en-GB" sz="1200" dirty="0"/>
                        <a:t>Protective Factors (Mitigations)</a:t>
                      </a:r>
                    </a:p>
                  </a:txBody>
                  <a:tcPr/>
                </a:tc>
                <a:tc>
                  <a:txBody>
                    <a:bodyPr/>
                    <a:lstStyle/>
                    <a:p>
                      <a:pPr algn="ctr"/>
                      <a:r>
                        <a:rPr lang="en-GB" sz="1200" dirty="0"/>
                        <a:t>Risk Mitigation Level</a:t>
                      </a:r>
                    </a:p>
                  </a:txBody>
                  <a:tcPr/>
                </a:tc>
                <a:tc>
                  <a:txBody>
                    <a:bodyPr/>
                    <a:lstStyle/>
                    <a:p>
                      <a:pPr algn="ctr"/>
                      <a:r>
                        <a:rPr lang="en-GB" sz="1200" dirty="0"/>
                        <a:t>Recommended Action</a:t>
                      </a:r>
                    </a:p>
                  </a:txBody>
                  <a:tcPr/>
                </a:tc>
                <a:extLst>
                  <a:ext uri="{0D108BD9-81ED-4DB2-BD59-A6C34878D82A}">
                    <a16:rowId xmlns:a16="http://schemas.microsoft.com/office/drawing/2014/main" val="1352202805"/>
                  </a:ext>
                </a:extLst>
              </a:tr>
              <a:tr h="420705">
                <a:tc>
                  <a:txBody>
                    <a:bodyPr/>
                    <a:lstStyle/>
                    <a:p>
                      <a:r>
                        <a:rPr lang="en-GB" sz="1200" b="1" dirty="0">
                          <a:solidFill>
                            <a:schemeClr val="bg1"/>
                          </a:solidFill>
                        </a:rPr>
                        <a:t>Score 0-1</a:t>
                      </a:r>
                    </a:p>
                  </a:txBody>
                  <a:tcPr>
                    <a:solidFill>
                      <a:schemeClr val="accent1"/>
                    </a:solidFill>
                  </a:tcPr>
                </a:tc>
                <a:tc>
                  <a:txBody>
                    <a:bodyPr/>
                    <a:lstStyle/>
                    <a:p>
                      <a:pPr algn="ctr"/>
                      <a:r>
                        <a:rPr lang="en-GB" sz="1200" dirty="0">
                          <a:solidFill>
                            <a:schemeClr val="bg1"/>
                          </a:solidFill>
                        </a:rPr>
                        <a:t>Low</a:t>
                      </a:r>
                    </a:p>
                  </a:txBody>
                  <a:tcPr>
                    <a:solidFill>
                      <a:srgbClr val="FF0000"/>
                    </a:solidFill>
                  </a:tcPr>
                </a:tc>
                <a:tc>
                  <a:txBody>
                    <a:bodyPr/>
                    <a:lstStyle/>
                    <a:p>
                      <a:r>
                        <a:rPr lang="en-GB" sz="1200" dirty="0">
                          <a:solidFill>
                            <a:schemeClr val="bg1"/>
                          </a:solidFill>
                        </a:rPr>
                        <a:t>Manager and individual to discuss and understand the barriers, provide </a:t>
                      </a:r>
                      <a:r>
                        <a:rPr lang="en-GB" sz="1200" dirty="0" err="1">
                          <a:solidFill>
                            <a:schemeClr val="bg1"/>
                          </a:solidFill>
                        </a:rPr>
                        <a:t>arppropriate</a:t>
                      </a:r>
                      <a:r>
                        <a:rPr lang="en-GB" sz="1200" dirty="0">
                          <a:solidFill>
                            <a:schemeClr val="bg1"/>
                          </a:solidFill>
                        </a:rPr>
                        <a:t> support to address these and capture these in Your Personal Plan &amp; Mitigations Strategies form on page 4.</a:t>
                      </a:r>
                    </a:p>
                  </a:txBody>
                  <a:tcPr>
                    <a:solidFill>
                      <a:srgbClr val="FF0000"/>
                    </a:solidFill>
                  </a:tcPr>
                </a:tc>
                <a:extLst>
                  <a:ext uri="{0D108BD9-81ED-4DB2-BD59-A6C34878D82A}">
                    <a16:rowId xmlns:a16="http://schemas.microsoft.com/office/drawing/2014/main" val="2259635421"/>
                  </a:ext>
                </a:extLst>
              </a:tr>
              <a:tr h="420705">
                <a:tc>
                  <a:txBody>
                    <a:bodyPr/>
                    <a:lstStyle/>
                    <a:p>
                      <a:r>
                        <a:rPr lang="en-GB" sz="1200" b="1" dirty="0">
                          <a:solidFill>
                            <a:schemeClr val="bg1"/>
                          </a:solidFill>
                        </a:rPr>
                        <a:t>Score 2-4</a:t>
                      </a:r>
                    </a:p>
                  </a:txBody>
                  <a:tcPr>
                    <a:solidFill>
                      <a:schemeClr val="accent1"/>
                    </a:solidFill>
                  </a:tcPr>
                </a:tc>
                <a:tc>
                  <a:txBody>
                    <a:bodyPr/>
                    <a:lstStyle/>
                    <a:p>
                      <a:pPr algn="ctr"/>
                      <a:r>
                        <a:rPr lang="en-GB" sz="1200" dirty="0"/>
                        <a:t>Medium</a:t>
                      </a:r>
                    </a:p>
                  </a:txBody>
                  <a:tcPr>
                    <a:solidFill>
                      <a:srgbClr val="FFC000"/>
                    </a:solidFill>
                  </a:tcPr>
                </a:tc>
                <a:tc>
                  <a:txBody>
                    <a:bodyPr/>
                    <a:lstStyle/>
                    <a:p>
                      <a:r>
                        <a:rPr lang="en-GB" sz="1200" dirty="0"/>
                        <a:t>Manager and individual to discuss and identify any additional support required and capture these in Your Personal Plan &amp; Mitigations Strategies form on page 4. </a:t>
                      </a:r>
                    </a:p>
                  </a:txBody>
                  <a:tcPr>
                    <a:solidFill>
                      <a:srgbClr val="FFC000"/>
                    </a:solidFill>
                  </a:tcPr>
                </a:tc>
                <a:extLst>
                  <a:ext uri="{0D108BD9-81ED-4DB2-BD59-A6C34878D82A}">
                    <a16:rowId xmlns:a16="http://schemas.microsoft.com/office/drawing/2014/main" val="2458279842"/>
                  </a:ext>
                </a:extLst>
              </a:tr>
              <a:tr h="514193">
                <a:tc>
                  <a:txBody>
                    <a:bodyPr/>
                    <a:lstStyle/>
                    <a:p>
                      <a:r>
                        <a:rPr lang="en-GB" sz="1200" b="1" dirty="0">
                          <a:solidFill>
                            <a:schemeClr val="bg1"/>
                          </a:solidFill>
                        </a:rPr>
                        <a:t>Score 5-6</a:t>
                      </a:r>
                    </a:p>
                  </a:txBody>
                  <a:tcP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High</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None further , continue with universal controls.</a:t>
                      </a:r>
                    </a:p>
                  </a:txBody>
                  <a:tcPr>
                    <a:solidFill>
                      <a:srgbClr val="92D050"/>
                    </a:solidFill>
                  </a:tcPr>
                </a:tc>
                <a:extLst>
                  <a:ext uri="{0D108BD9-81ED-4DB2-BD59-A6C34878D82A}">
                    <a16:rowId xmlns:a16="http://schemas.microsoft.com/office/drawing/2014/main" val="472334460"/>
                  </a:ext>
                </a:extLst>
              </a:tr>
            </a:tbl>
          </a:graphicData>
        </a:graphic>
      </p:graphicFrame>
    </p:spTree>
    <p:extLst>
      <p:ext uri="{BB962C8B-B14F-4D97-AF65-F5344CB8AC3E}">
        <p14:creationId xmlns:p14="http://schemas.microsoft.com/office/powerpoint/2010/main" val="729964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1BF2258-385C-44AE-B198-74A5F6B9D573}"/>
              </a:ext>
            </a:extLst>
          </p:cNvPr>
          <p:cNvGraphicFramePr>
            <a:graphicFrameLocks noGrp="1"/>
          </p:cNvGraphicFramePr>
          <p:nvPr>
            <p:extLst>
              <p:ext uri="{D42A27DB-BD31-4B8C-83A1-F6EECF244321}">
                <p14:modId xmlns:p14="http://schemas.microsoft.com/office/powerpoint/2010/main" val="2032857999"/>
              </p:ext>
            </p:extLst>
          </p:nvPr>
        </p:nvGraphicFramePr>
        <p:xfrm>
          <a:off x="284217" y="1084668"/>
          <a:ext cx="11301643" cy="5380998"/>
        </p:xfrm>
        <a:graphic>
          <a:graphicData uri="http://schemas.openxmlformats.org/drawingml/2006/table">
            <a:tbl>
              <a:tblPr firstRow="1" bandRow="1">
                <a:tableStyleId>{5C22544A-7EE6-4342-B048-85BDC9FD1C3A}</a:tableStyleId>
              </a:tblPr>
              <a:tblGrid>
                <a:gridCol w="4161019">
                  <a:extLst>
                    <a:ext uri="{9D8B030D-6E8A-4147-A177-3AD203B41FA5}">
                      <a16:colId xmlns:a16="http://schemas.microsoft.com/office/drawing/2014/main" val="2165316099"/>
                    </a:ext>
                  </a:extLst>
                </a:gridCol>
                <a:gridCol w="3973177">
                  <a:extLst>
                    <a:ext uri="{9D8B030D-6E8A-4147-A177-3AD203B41FA5}">
                      <a16:colId xmlns:a16="http://schemas.microsoft.com/office/drawing/2014/main" val="3762781981"/>
                    </a:ext>
                  </a:extLst>
                </a:gridCol>
                <a:gridCol w="3167447">
                  <a:extLst>
                    <a:ext uri="{9D8B030D-6E8A-4147-A177-3AD203B41FA5}">
                      <a16:colId xmlns:a16="http://schemas.microsoft.com/office/drawing/2014/main" val="3449746796"/>
                    </a:ext>
                  </a:extLst>
                </a:gridCol>
              </a:tblGrid>
              <a:tr h="278328">
                <a:tc>
                  <a:txBody>
                    <a:bodyPr/>
                    <a:lstStyle/>
                    <a:p>
                      <a:r>
                        <a:rPr lang="en-GB" sz="1200" dirty="0">
                          <a:latin typeface="Arial" panose="020B0604020202020204" pitchFamily="34" charset="0"/>
                          <a:cs typeface="Arial" panose="020B0604020202020204" pitchFamily="34" charset="0"/>
                        </a:rPr>
                        <a:t>Universal Controls</a:t>
                      </a:r>
                    </a:p>
                  </a:txBody>
                  <a:tcPr/>
                </a:tc>
                <a:tc>
                  <a:txBody>
                    <a:bodyPr/>
                    <a:lstStyle/>
                    <a:p>
                      <a:r>
                        <a:rPr lang="en-GB" sz="1200" dirty="0">
                          <a:latin typeface="Arial" panose="020B0604020202020204" pitchFamily="34" charset="0"/>
                          <a:cs typeface="Arial" panose="020B0604020202020204" pitchFamily="34" charset="0"/>
                        </a:rPr>
                        <a:t>Additional Person Specific Workplace Adaptions</a:t>
                      </a:r>
                    </a:p>
                  </a:txBody>
                  <a:tcPr/>
                </a:tc>
                <a:tc>
                  <a:txBody>
                    <a:bodyPr/>
                    <a:lstStyle/>
                    <a:p>
                      <a:pPr algn="ctr"/>
                      <a:r>
                        <a:rPr lang="en-GB" sz="1200" dirty="0">
                          <a:latin typeface="Arial" panose="020B0604020202020204" pitchFamily="34" charset="0"/>
                          <a:cs typeface="Arial" panose="020B0604020202020204" pitchFamily="34" charset="0"/>
                        </a:rPr>
                        <a:t>Personal Mitigations</a:t>
                      </a:r>
                    </a:p>
                  </a:txBody>
                  <a:tcPr/>
                </a:tc>
                <a:extLst>
                  <a:ext uri="{0D108BD9-81ED-4DB2-BD59-A6C34878D82A}">
                    <a16:rowId xmlns:a16="http://schemas.microsoft.com/office/drawing/2014/main" val="7363719"/>
                  </a:ext>
                </a:extLst>
              </a:tr>
              <a:tr h="5102670">
                <a:tc>
                  <a:txBody>
                    <a:bodyPr/>
                    <a:lstStyle/>
                    <a:p>
                      <a:r>
                        <a:rPr lang="en-GB" sz="1200" b="1" dirty="0">
                          <a:latin typeface="Arial" panose="020B0604020202020204" pitchFamily="34" charset="0"/>
                          <a:cs typeface="Arial" panose="020B0604020202020204" pitchFamily="34" charset="0"/>
                        </a:rPr>
                        <a:t>Things I can do myself:</a:t>
                      </a:r>
                    </a:p>
                    <a:p>
                      <a:pPr marL="171450" lvl="0" indent="-171450">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Get both your COVID vaccinations (and report this).</a:t>
                      </a:r>
                    </a:p>
                    <a:p>
                      <a:pPr marL="171450" lvl="0" indent="-171450">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Perform regular lateral flow tests</a:t>
                      </a:r>
                    </a:p>
                    <a:p>
                      <a:pPr marL="171450" lvl="0" indent="-171450">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Maintaining social distance and minimise our contact time with others to minimise the risks of the spread of COVID 19. It is something we should aim to do in all aspects of our daily lives and anywhere in work where this is possible.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effectLst/>
                          <a:latin typeface="Arial" panose="020B0604020202020204" pitchFamily="34" charset="0"/>
                          <a:ea typeface="+mn-ea"/>
                          <a:cs typeface="Arial" panose="020B0604020202020204" pitchFamily="34" charset="0"/>
                        </a:rPr>
                        <a:t>Observe good hand hygiene, with frequent use of soap and water or alcohol-containing gel.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effectLst/>
                          <a:latin typeface="Arial" panose="020B0604020202020204" pitchFamily="34" charset="0"/>
                          <a:ea typeface="+mn-ea"/>
                          <a:cs typeface="Arial" panose="020B0604020202020204" pitchFamily="34" charset="0"/>
                        </a:rPr>
                        <a:t>Follow government advice on use of face coverings</a:t>
                      </a:r>
                    </a:p>
                    <a:p>
                      <a:pPr marL="171450" lvl="0" indent="-171450">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Be aware of workplace / activity risk assessments, the hazards and controls measures and follow them.</a:t>
                      </a:r>
                    </a:p>
                    <a:p>
                      <a:pPr marL="171450" lvl="0" indent="-171450">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Use PPE identified for your role and use it properly.</a:t>
                      </a:r>
                    </a:p>
                    <a:p>
                      <a:pPr marL="171450" lvl="0" indent="-171450">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Ensure your infection control training is up to date.</a:t>
                      </a:r>
                    </a:p>
                    <a:p>
                      <a:pPr marL="171450" lvl="0" indent="-171450">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Raising concerns with your manager and via Datix / Freedom to Speak up Guardian (as appropriate)</a:t>
                      </a:r>
                    </a:p>
                    <a:p>
                      <a:pPr marL="171450" lvl="0" indent="-171450">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Focus on your health and wellbeing </a:t>
                      </a:r>
                    </a:p>
                    <a:p>
                      <a:pPr marL="628650" lvl="1" indent="-171450">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Control existing health conditions</a:t>
                      </a:r>
                    </a:p>
                    <a:p>
                      <a:pPr marL="628650" lvl="1" indent="-171450">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Take Vitamin D supplement</a:t>
                      </a:r>
                    </a:p>
                    <a:p>
                      <a:pPr marL="628650" lvl="1" indent="-171450">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Manage your weight</a:t>
                      </a:r>
                    </a:p>
                    <a:p>
                      <a:pPr marL="628650" lvl="1" indent="-171450">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Boost your wellbeing</a:t>
                      </a:r>
                    </a:p>
                    <a:p>
                      <a:r>
                        <a:rPr lang="en-GB" sz="1200" b="1" kern="1200" dirty="0">
                          <a:solidFill>
                            <a:schemeClr val="dk1"/>
                          </a:solidFill>
                          <a:effectLst/>
                          <a:latin typeface="Arial" panose="020B0604020202020204" pitchFamily="34" charset="0"/>
                          <a:ea typeface="+mn-ea"/>
                          <a:cs typeface="Arial" panose="020B0604020202020204" pitchFamily="34" charset="0"/>
                        </a:rPr>
                        <a:t>Things my employer can help with:</a:t>
                      </a:r>
                    </a:p>
                    <a:p>
                      <a:pPr marL="171450" indent="-171450">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Undertaking and communicating risk assessments</a:t>
                      </a:r>
                    </a:p>
                    <a:p>
                      <a:pPr marL="171450" indent="-171450">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Access to EAP and Mental Health Wellbeing Champions</a:t>
                      </a:r>
                    </a:p>
                    <a:p>
                      <a:pPr marL="171450" indent="-171450">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Providing a COVID-19 secure workplace &amp; protocols</a:t>
                      </a:r>
                    </a:p>
                    <a:p>
                      <a:pPr marL="171450" indent="-171450">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Adjustments where inherent risk is high / very high.  </a:t>
                      </a:r>
                      <a:endParaRPr lang="en-GB" sz="1200" dirty="0">
                        <a:latin typeface="Arial" panose="020B0604020202020204" pitchFamily="34" charset="0"/>
                        <a:cs typeface="Arial" panose="020B0604020202020204" pitchFamily="34" charset="0"/>
                      </a:endParaRPr>
                    </a:p>
                  </a:txBody>
                  <a:tcPr/>
                </a:tc>
                <a:tc>
                  <a:txBody>
                    <a:bodyPr/>
                    <a:lstStyle/>
                    <a:p>
                      <a:endParaRPr lang="en-GB" sz="1200" dirty="0">
                        <a:latin typeface="Arial" panose="020B0604020202020204" pitchFamily="34" charset="0"/>
                        <a:cs typeface="Arial" panose="020B0604020202020204" pitchFamily="34" charset="0"/>
                      </a:endParaRPr>
                    </a:p>
                  </a:txBody>
                  <a:tcPr/>
                </a:tc>
                <a:tc>
                  <a:txBody>
                    <a:bodyPr/>
                    <a:lstStyle/>
                    <a:p>
                      <a:pPr algn="ctr"/>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61688854"/>
                  </a:ext>
                </a:extLst>
              </a:tr>
            </a:tbl>
          </a:graphicData>
        </a:graphic>
      </p:graphicFrame>
      <p:sp>
        <p:nvSpPr>
          <p:cNvPr id="8" name="TextBox 7">
            <a:extLst>
              <a:ext uri="{FF2B5EF4-FFF2-40B4-BE49-F238E27FC236}">
                <a16:creationId xmlns:a16="http://schemas.microsoft.com/office/drawing/2014/main" id="{2B703B9E-B22D-4980-A34A-58A4112A35AB}"/>
              </a:ext>
            </a:extLst>
          </p:cNvPr>
          <p:cNvSpPr txBox="1"/>
          <p:nvPr/>
        </p:nvSpPr>
        <p:spPr>
          <a:xfrm>
            <a:off x="2061081" y="64295"/>
            <a:ext cx="10872082" cy="461665"/>
          </a:xfrm>
          <a:prstGeom prst="rect">
            <a:avLst/>
          </a:prstGeom>
          <a:noFill/>
        </p:spPr>
        <p:txBody>
          <a:bodyPr wrap="square" rtlCol="0">
            <a:spAutoFit/>
          </a:bodyPr>
          <a:lstStyle/>
          <a:p>
            <a:r>
              <a:rPr lang="en-GB" sz="2400" b="1" dirty="0">
                <a:solidFill>
                  <a:schemeClr val="accent1">
                    <a:lumMod val="75000"/>
                  </a:schemeClr>
                </a:solidFill>
                <a:latin typeface="Arial" panose="020B0604020202020204" pitchFamily="34" charset="0"/>
                <a:cs typeface="Arial" panose="020B0604020202020204" pitchFamily="34" charset="0"/>
              </a:rPr>
              <a:t>Act Now – Your Personal Plan &amp; Mitigation Strategies </a:t>
            </a:r>
          </a:p>
        </p:txBody>
      </p:sp>
      <p:sp>
        <p:nvSpPr>
          <p:cNvPr id="9" name="TextBox 8">
            <a:extLst>
              <a:ext uri="{FF2B5EF4-FFF2-40B4-BE49-F238E27FC236}">
                <a16:creationId xmlns:a16="http://schemas.microsoft.com/office/drawing/2014/main" id="{3BAFD796-CD29-47E3-85D8-E3A52E17DDD1}"/>
              </a:ext>
            </a:extLst>
          </p:cNvPr>
          <p:cNvSpPr txBox="1"/>
          <p:nvPr/>
        </p:nvSpPr>
        <p:spPr>
          <a:xfrm>
            <a:off x="183931" y="438336"/>
            <a:ext cx="11824138" cy="646331"/>
          </a:xfrm>
          <a:prstGeom prst="rect">
            <a:avLst/>
          </a:prstGeom>
          <a:noFill/>
        </p:spPr>
        <p:txBody>
          <a:bodyPr wrap="square" rtlCol="0">
            <a:spAutoFit/>
          </a:bodyPr>
          <a:lstStyle/>
          <a:p>
            <a:r>
              <a:rPr lang="en-GB" sz="1200" b="1" dirty="0">
                <a:solidFill>
                  <a:schemeClr val="accent1">
                    <a:lumMod val="75000"/>
                  </a:schemeClr>
                </a:solidFill>
                <a:latin typeface="Arial" panose="020B0604020202020204" pitchFamily="34" charset="0"/>
                <a:cs typeface="Arial" panose="020B0604020202020204" pitchFamily="34" charset="0"/>
              </a:rPr>
              <a:t>All colleagues need to follow the universal controls listed along with any individual risk assessment controls in place.  </a:t>
            </a:r>
          </a:p>
          <a:p>
            <a:r>
              <a:rPr lang="en-GB" sz="1200" b="1" dirty="0">
                <a:solidFill>
                  <a:schemeClr val="accent1">
                    <a:lumMod val="75000"/>
                  </a:schemeClr>
                </a:solidFill>
                <a:latin typeface="Arial" panose="020B0604020202020204" pitchFamily="34" charset="0"/>
                <a:cs typeface="Arial" panose="020B0604020202020204" pitchFamily="34" charset="0"/>
              </a:rPr>
              <a:t>Where the inherent risk is identified as Medium (orange) or High (red), discuss this with your manager to agree workplace adjustments and record them below.</a:t>
            </a:r>
          </a:p>
          <a:p>
            <a:r>
              <a:rPr lang="en-GB" sz="1200" b="1" dirty="0">
                <a:solidFill>
                  <a:schemeClr val="accent1">
                    <a:lumMod val="75000"/>
                  </a:schemeClr>
                </a:solidFill>
                <a:latin typeface="Arial" panose="020B0604020202020204" pitchFamily="34" charset="0"/>
                <a:cs typeface="Arial" panose="020B0604020202020204" pitchFamily="34" charset="0"/>
              </a:rPr>
              <a:t>If your personal factors score is between 1-6 or 0-4 for protective factors consider and identify yourself what you can do to help mitigate and improve this score.</a:t>
            </a:r>
          </a:p>
        </p:txBody>
      </p:sp>
      <p:graphicFrame>
        <p:nvGraphicFramePr>
          <p:cNvPr id="2" name="Table 2">
            <a:extLst>
              <a:ext uri="{FF2B5EF4-FFF2-40B4-BE49-F238E27FC236}">
                <a16:creationId xmlns:a16="http://schemas.microsoft.com/office/drawing/2014/main" id="{6A50C006-8BDD-4D26-B5E2-E85042DECDFC}"/>
              </a:ext>
            </a:extLst>
          </p:cNvPr>
          <p:cNvGraphicFramePr>
            <a:graphicFrameLocks noGrp="1"/>
          </p:cNvGraphicFramePr>
          <p:nvPr>
            <p:extLst>
              <p:ext uri="{D42A27DB-BD31-4B8C-83A1-F6EECF244321}">
                <p14:modId xmlns:p14="http://schemas.microsoft.com/office/powerpoint/2010/main" val="3392534837"/>
              </p:ext>
            </p:extLst>
          </p:nvPr>
        </p:nvGraphicFramePr>
        <p:xfrm>
          <a:off x="284217" y="6465666"/>
          <a:ext cx="11301643" cy="274320"/>
        </p:xfrm>
        <a:graphic>
          <a:graphicData uri="http://schemas.openxmlformats.org/drawingml/2006/table">
            <a:tbl>
              <a:tblPr firstRow="1" bandRow="1">
                <a:tableStyleId>{5C22544A-7EE6-4342-B048-85BDC9FD1C3A}</a:tableStyleId>
              </a:tblPr>
              <a:tblGrid>
                <a:gridCol w="6071764">
                  <a:extLst>
                    <a:ext uri="{9D8B030D-6E8A-4147-A177-3AD203B41FA5}">
                      <a16:colId xmlns:a16="http://schemas.microsoft.com/office/drawing/2014/main" val="2250146940"/>
                    </a:ext>
                  </a:extLst>
                </a:gridCol>
                <a:gridCol w="2860765">
                  <a:extLst>
                    <a:ext uri="{9D8B030D-6E8A-4147-A177-3AD203B41FA5}">
                      <a16:colId xmlns:a16="http://schemas.microsoft.com/office/drawing/2014/main" val="2751011158"/>
                    </a:ext>
                  </a:extLst>
                </a:gridCol>
                <a:gridCol w="2369114">
                  <a:extLst>
                    <a:ext uri="{9D8B030D-6E8A-4147-A177-3AD203B41FA5}">
                      <a16:colId xmlns:a16="http://schemas.microsoft.com/office/drawing/2014/main" val="2355627852"/>
                    </a:ext>
                  </a:extLst>
                </a:gridCol>
              </a:tblGrid>
              <a:tr h="272362">
                <a:tc>
                  <a:txBody>
                    <a:bodyPr/>
                    <a:lstStyle/>
                    <a:p>
                      <a:r>
                        <a:rPr lang="en-GB" sz="1200" dirty="0"/>
                        <a:t>Name:</a:t>
                      </a:r>
                    </a:p>
                  </a:txBody>
                  <a:tcPr/>
                </a:tc>
                <a:tc>
                  <a:txBody>
                    <a:bodyPr/>
                    <a:lstStyle/>
                    <a:p>
                      <a:r>
                        <a:rPr lang="en-GB" sz="1200" dirty="0"/>
                        <a:t>Date Completed:</a:t>
                      </a:r>
                    </a:p>
                  </a:txBody>
                  <a:tcPr/>
                </a:tc>
                <a:tc>
                  <a:txBody>
                    <a:bodyPr/>
                    <a:lstStyle/>
                    <a:p>
                      <a:r>
                        <a:rPr lang="en-GB" sz="1200" dirty="0"/>
                        <a:t>Review Date:</a:t>
                      </a:r>
                    </a:p>
                  </a:txBody>
                  <a:tcPr/>
                </a:tc>
                <a:extLst>
                  <a:ext uri="{0D108BD9-81ED-4DB2-BD59-A6C34878D82A}">
                    <a16:rowId xmlns:a16="http://schemas.microsoft.com/office/drawing/2014/main" val="1392692052"/>
                  </a:ext>
                </a:extLst>
              </a:tr>
            </a:tbl>
          </a:graphicData>
        </a:graphic>
      </p:graphicFrame>
    </p:spTree>
    <p:extLst>
      <p:ext uri="{BB962C8B-B14F-4D97-AF65-F5344CB8AC3E}">
        <p14:creationId xmlns:p14="http://schemas.microsoft.com/office/powerpoint/2010/main" val="792395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7B155AF-F63F-40DC-BDC8-33618273DECD}"/>
              </a:ext>
            </a:extLst>
          </p:cNvPr>
          <p:cNvSpPr txBox="1"/>
          <p:nvPr/>
        </p:nvSpPr>
        <p:spPr>
          <a:xfrm>
            <a:off x="1159329" y="118016"/>
            <a:ext cx="12956247" cy="461665"/>
          </a:xfrm>
          <a:prstGeom prst="rect">
            <a:avLst/>
          </a:prstGeom>
          <a:noFill/>
        </p:spPr>
        <p:txBody>
          <a:bodyPr wrap="square" rtlCol="0">
            <a:spAutoFit/>
          </a:bodyPr>
          <a:lstStyle/>
          <a:p>
            <a:r>
              <a:rPr lang="en-GB" sz="2400" b="1" dirty="0">
                <a:solidFill>
                  <a:schemeClr val="accent1">
                    <a:lumMod val="75000"/>
                  </a:schemeClr>
                </a:solidFill>
                <a:latin typeface="Arial" panose="020B0604020202020204" pitchFamily="34" charset="0"/>
                <a:cs typeface="Arial" panose="020B0604020202020204" pitchFamily="34" charset="0"/>
              </a:rPr>
              <a:t>Toolkit &amp; Ideas to help develop Personal Resilience Strategies</a:t>
            </a:r>
          </a:p>
        </p:txBody>
      </p:sp>
      <p:sp>
        <p:nvSpPr>
          <p:cNvPr id="7" name="TextBox 6">
            <a:extLst>
              <a:ext uri="{FF2B5EF4-FFF2-40B4-BE49-F238E27FC236}">
                <a16:creationId xmlns:a16="http://schemas.microsoft.com/office/drawing/2014/main" id="{67B35FC0-D8C6-428B-8D2C-62465035997C}"/>
              </a:ext>
            </a:extLst>
          </p:cNvPr>
          <p:cNvSpPr txBox="1"/>
          <p:nvPr/>
        </p:nvSpPr>
        <p:spPr>
          <a:xfrm>
            <a:off x="316732" y="520735"/>
            <a:ext cx="11336096" cy="461665"/>
          </a:xfrm>
          <a:prstGeom prst="rect">
            <a:avLst/>
          </a:prstGeom>
          <a:noFill/>
        </p:spPr>
        <p:txBody>
          <a:bodyPr wrap="square" rtlCol="0">
            <a:spAutoFit/>
          </a:bodyPr>
          <a:lstStyle/>
          <a:p>
            <a:r>
              <a:rPr lang="en-GB" sz="1200" b="1" dirty="0">
                <a:solidFill>
                  <a:schemeClr val="accent1">
                    <a:lumMod val="75000"/>
                  </a:schemeClr>
                </a:solidFill>
                <a:latin typeface="Arial" panose="020B0604020202020204" pitchFamily="34" charset="0"/>
                <a:cs typeface="Arial" panose="020B0604020202020204" pitchFamily="34" charset="0"/>
              </a:rPr>
              <a:t>Everyone is an individual.  There is no single solution. What will work for one person may not work for another person.</a:t>
            </a:r>
          </a:p>
          <a:p>
            <a:r>
              <a:rPr lang="en-GB" sz="1200" b="1" dirty="0">
                <a:solidFill>
                  <a:schemeClr val="accent1">
                    <a:lumMod val="75000"/>
                  </a:schemeClr>
                </a:solidFill>
                <a:latin typeface="Arial" panose="020B0604020202020204" pitchFamily="34" charset="0"/>
                <a:cs typeface="Arial" panose="020B0604020202020204" pitchFamily="34" charset="0"/>
              </a:rPr>
              <a:t>Use this section to help you find more information / options to explore to develop your personal resilience strategies based around your specific needs.  </a:t>
            </a:r>
          </a:p>
        </p:txBody>
      </p:sp>
      <p:graphicFrame>
        <p:nvGraphicFramePr>
          <p:cNvPr id="2" name="Table 1">
            <a:extLst>
              <a:ext uri="{FF2B5EF4-FFF2-40B4-BE49-F238E27FC236}">
                <a16:creationId xmlns:a16="http://schemas.microsoft.com/office/drawing/2014/main" id="{B52755A9-8ADC-4B89-89D0-6070DE09255F}"/>
              </a:ext>
            </a:extLst>
          </p:cNvPr>
          <p:cNvGraphicFramePr>
            <a:graphicFrameLocks noGrp="1"/>
          </p:cNvGraphicFramePr>
          <p:nvPr>
            <p:extLst>
              <p:ext uri="{D42A27DB-BD31-4B8C-83A1-F6EECF244321}">
                <p14:modId xmlns:p14="http://schemas.microsoft.com/office/powerpoint/2010/main" val="1441616347"/>
              </p:ext>
            </p:extLst>
          </p:nvPr>
        </p:nvGraphicFramePr>
        <p:xfrm>
          <a:off x="221624" y="992068"/>
          <a:ext cx="4504480" cy="2567184"/>
        </p:xfrm>
        <a:graphic>
          <a:graphicData uri="http://schemas.openxmlformats.org/drawingml/2006/table">
            <a:tbl>
              <a:tblPr firstRow="1" bandRow="1">
                <a:tableStyleId>{5C22544A-7EE6-4342-B048-85BDC9FD1C3A}</a:tableStyleId>
              </a:tblPr>
              <a:tblGrid>
                <a:gridCol w="4504480">
                  <a:extLst>
                    <a:ext uri="{9D8B030D-6E8A-4147-A177-3AD203B41FA5}">
                      <a16:colId xmlns:a16="http://schemas.microsoft.com/office/drawing/2014/main" val="480568992"/>
                    </a:ext>
                  </a:extLst>
                </a:gridCol>
              </a:tblGrid>
              <a:tr h="281184">
                <a:tc>
                  <a:txBody>
                    <a:bodyPr/>
                    <a:lstStyle/>
                    <a:p>
                      <a:pPr algn="ctr"/>
                      <a:r>
                        <a:rPr lang="en-GB" sz="1200" dirty="0">
                          <a:latin typeface="Arial" panose="020B0604020202020204" pitchFamily="34" charset="0"/>
                          <a:cs typeface="Arial" panose="020B0604020202020204" pitchFamily="34" charset="0"/>
                        </a:rPr>
                        <a:t>LIVING CONDITIONS</a:t>
                      </a:r>
                    </a:p>
                  </a:txBody>
                  <a:tcPr/>
                </a:tc>
                <a:extLst>
                  <a:ext uri="{0D108BD9-81ED-4DB2-BD59-A6C34878D82A}">
                    <a16:rowId xmlns:a16="http://schemas.microsoft.com/office/drawing/2014/main" val="1365790237"/>
                  </a:ext>
                </a:extLst>
              </a:tr>
              <a:tr h="2155747">
                <a:tc>
                  <a:txBody>
                    <a:bodyPr/>
                    <a:lstStyle/>
                    <a:p>
                      <a:pPr marL="0" indent="0">
                        <a:buFont typeface="Arial" panose="020B0604020202020204" pitchFamily="34" charset="0"/>
                        <a:buNone/>
                      </a:pPr>
                      <a:r>
                        <a:rPr lang="en-GB" sz="1200" b="1" dirty="0">
                          <a:latin typeface="Arial" panose="020B0604020202020204" pitchFamily="34" charset="0"/>
                          <a:cs typeface="Arial" panose="020B0604020202020204" pitchFamily="34" charset="0"/>
                        </a:rPr>
                        <a:t>Crowded Households / Multigeneration Household</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Follow current government advice in this area </a:t>
                      </a:r>
                      <a:r>
                        <a:rPr lang="en-GB" sz="1200" dirty="0">
                          <a:latin typeface="Arial" panose="020B0604020202020204" pitchFamily="34" charset="0"/>
                          <a:cs typeface="Arial" panose="020B0604020202020204" pitchFamily="34" charset="0"/>
                          <a:hlinkClick r:id="rId2"/>
                        </a:rPr>
                        <a:t>https://www.gov.uk/government/publications/staying-alert-and-safe-social-distancing</a:t>
                      </a:r>
                      <a:r>
                        <a:rPr lang="en-GB" sz="1200"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Consider changes you can make to reduce the risk and practice good hygiene and social distancing.</a:t>
                      </a:r>
                    </a:p>
                    <a:p>
                      <a:pPr marL="0" indent="0">
                        <a:buFont typeface="Arial" panose="020B0604020202020204" pitchFamily="34" charset="0"/>
                        <a:buNone/>
                      </a:pPr>
                      <a:endParaRPr lang="en-GB" sz="12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dirty="0">
                          <a:latin typeface="Arial" panose="020B0604020202020204" pitchFamily="34" charset="0"/>
                          <a:cs typeface="Arial" panose="020B0604020202020204" pitchFamily="34" charset="0"/>
                        </a:rPr>
                        <a:t>Living with Vulnerable Persons / Shielding Persons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Follow current government advice in this area </a:t>
                      </a:r>
                      <a:r>
                        <a:rPr lang="en-GB" sz="1200" dirty="0">
                          <a:latin typeface="Arial" panose="020B0604020202020204" pitchFamily="34" charset="0"/>
                          <a:cs typeface="Arial" panose="020B0604020202020204" pitchFamily="34" charset="0"/>
                          <a:hlinkClick r:id="rId3"/>
                        </a:rPr>
                        <a:t>https://www.gov.uk/government/publications/guidance-on-shielding-and-protecting-extremely-vulnerable-persons-from-covid-19</a:t>
                      </a:r>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98366616"/>
                  </a:ext>
                </a:extLst>
              </a:tr>
            </a:tbl>
          </a:graphicData>
        </a:graphic>
      </p:graphicFrame>
      <p:graphicFrame>
        <p:nvGraphicFramePr>
          <p:cNvPr id="8" name="Table 7">
            <a:extLst>
              <a:ext uri="{FF2B5EF4-FFF2-40B4-BE49-F238E27FC236}">
                <a16:creationId xmlns:a16="http://schemas.microsoft.com/office/drawing/2014/main" id="{9816F261-7838-4DB7-9FBA-3D54B0A7B97B}"/>
              </a:ext>
            </a:extLst>
          </p:cNvPr>
          <p:cNvGraphicFramePr>
            <a:graphicFrameLocks noGrp="1"/>
          </p:cNvGraphicFramePr>
          <p:nvPr>
            <p:extLst>
              <p:ext uri="{D42A27DB-BD31-4B8C-83A1-F6EECF244321}">
                <p14:modId xmlns:p14="http://schemas.microsoft.com/office/powerpoint/2010/main" val="11054182"/>
              </p:ext>
            </p:extLst>
          </p:nvPr>
        </p:nvGraphicFramePr>
        <p:xfrm>
          <a:off x="211759" y="3589782"/>
          <a:ext cx="4504480" cy="2781920"/>
        </p:xfrm>
        <a:graphic>
          <a:graphicData uri="http://schemas.openxmlformats.org/drawingml/2006/table">
            <a:tbl>
              <a:tblPr firstRow="1" bandRow="1">
                <a:tableStyleId>{5C22544A-7EE6-4342-B048-85BDC9FD1C3A}</a:tableStyleId>
              </a:tblPr>
              <a:tblGrid>
                <a:gridCol w="4504480">
                  <a:extLst>
                    <a:ext uri="{9D8B030D-6E8A-4147-A177-3AD203B41FA5}">
                      <a16:colId xmlns:a16="http://schemas.microsoft.com/office/drawing/2014/main" val="480568992"/>
                    </a:ext>
                  </a:extLst>
                </a:gridCol>
              </a:tblGrid>
              <a:tr h="302096">
                <a:tc>
                  <a:txBody>
                    <a:bodyPr/>
                    <a:lstStyle/>
                    <a:p>
                      <a:pPr algn="ctr"/>
                      <a:r>
                        <a:rPr lang="en-GB" sz="1200" dirty="0">
                          <a:latin typeface="Arial" panose="020B0604020202020204" pitchFamily="34" charset="0"/>
                          <a:cs typeface="Arial" panose="020B0604020202020204" pitchFamily="34" charset="0"/>
                        </a:rPr>
                        <a:t>CARING RESPONSIBILITIES</a:t>
                      </a:r>
                    </a:p>
                  </a:txBody>
                  <a:tcPr/>
                </a:tc>
                <a:extLst>
                  <a:ext uri="{0D108BD9-81ED-4DB2-BD59-A6C34878D82A}">
                    <a16:rowId xmlns:a16="http://schemas.microsoft.com/office/drawing/2014/main" val="1365790237"/>
                  </a:ext>
                </a:extLst>
              </a:tr>
              <a:tr h="2479824">
                <a:tc>
                  <a:txBody>
                    <a:bodyPr/>
                    <a:lstStyle/>
                    <a:p>
                      <a:r>
                        <a:rPr lang="en-GB" sz="1200" b="1" dirty="0">
                          <a:latin typeface="Arial" panose="020B0604020202020204" pitchFamily="34" charset="0"/>
                          <a:cs typeface="Arial" panose="020B0604020202020204" pitchFamily="34" charset="0"/>
                        </a:rPr>
                        <a:t>Schooling / Childcare</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Follow current government advice on schooling </a:t>
                      </a:r>
                      <a:r>
                        <a:rPr lang="en-GB" sz="1200" dirty="0">
                          <a:latin typeface="Arial" panose="020B0604020202020204" pitchFamily="34" charset="0"/>
                          <a:cs typeface="Arial" panose="020B0604020202020204" pitchFamily="34" charset="0"/>
                          <a:hlinkClick r:id="rId4"/>
                        </a:rPr>
                        <a:t>https://www.gov.uk/coronavirus/education-and-childcare</a:t>
                      </a: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Discuss any concerns and possible short term flexible working options with your manager to help with practicalities.  </a:t>
                      </a: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Supporting Vulnerable Persons / Other Dependents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Follow government advice </a:t>
                      </a:r>
                      <a:r>
                        <a:rPr lang="en-GB" sz="1200" dirty="0">
                          <a:latin typeface="Arial" panose="020B0604020202020204" pitchFamily="34" charset="0"/>
                          <a:cs typeface="Arial" panose="020B0604020202020204" pitchFamily="34" charset="0"/>
                          <a:hlinkClick r:id="rId5"/>
                        </a:rPr>
                        <a:t>https://www.gov.uk/government/publications/coronavirus-outbreak-faqs-what-you-can-and-cant-do</a:t>
                      </a:r>
                      <a:r>
                        <a:rPr lang="en-GB" sz="1200"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Continue social distancing and good respiratory hygiene.</a:t>
                      </a:r>
                    </a:p>
                  </a:txBody>
                  <a:tcPr/>
                </a:tc>
                <a:extLst>
                  <a:ext uri="{0D108BD9-81ED-4DB2-BD59-A6C34878D82A}">
                    <a16:rowId xmlns:a16="http://schemas.microsoft.com/office/drawing/2014/main" val="698366616"/>
                  </a:ext>
                </a:extLst>
              </a:tr>
            </a:tbl>
          </a:graphicData>
        </a:graphic>
      </p:graphicFrame>
      <p:graphicFrame>
        <p:nvGraphicFramePr>
          <p:cNvPr id="10" name="Table 9">
            <a:extLst>
              <a:ext uri="{FF2B5EF4-FFF2-40B4-BE49-F238E27FC236}">
                <a16:creationId xmlns:a16="http://schemas.microsoft.com/office/drawing/2014/main" id="{A4E84E32-BBAC-420B-9BFE-36A89F861ACF}"/>
              </a:ext>
            </a:extLst>
          </p:cNvPr>
          <p:cNvGraphicFramePr>
            <a:graphicFrameLocks noGrp="1"/>
          </p:cNvGraphicFramePr>
          <p:nvPr>
            <p:extLst>
              <p:ext uri="{D42A27DB-BD31-4B8C-83A1-F6EECF244321}">
                <p14:modId xmlns:p14="http://schemas.microsoft.com/office/powerpoint/2010/main" val="1462227394"/>
              </p:ext>
            </p:extLst>
          </p:nvPr>
        </p:nvGraphicFramePr>
        <p:xfrm>
          <a:off x="6678386" y="992069"/>
          <a:ext cx="5291990" cy="1981373"/>
        </p:xfrm>
        <a:graphic>
          <a:graphicData uri="http://schemas.openxmlformats.org/drawingml/2006/table">
            <a:tbl>
              <a:tblPr firstRow="1" bandRow="1">
                <a:tableStyleId>{5C22544A-7EE6-4342-B048-85BDC9FD1C3A}</a:tableStyleId>
              </a:tblPr>
              <a:tblGrid>
                <a:gridCol w="5291990">
                  <a:extLst>
                    <a:ext uri="{9D8B030D-6E8A-4147-A177-3AD203B41FA5}">
                      <a16:colId xmlns:a16="http://schemas.microsoft.com/office/drawing/2014/main" val="480568992"/>
                    </a:ext>
                  </a:extLst>
                </a:gridCol>
              </a:tblGrid>
              <a:tr h="310244">
                <a:tc>
                  <a:txBody>
                    <a:bodyPr/>
                    <a:lstStyle/>
                    <a:p>
                      <a:pPr algn="ctr"/>
                      <a:r>
                        <a:rPr lang="en-GB" sz="1200" dirty="0">
                          <a:latin typeface="Arial" panose="020B0604020202020204" pitchFamily="34" charset="0"/>
                          <a:cs typeface="Arial" panose="020B0604020202020204" pitchFamily="34" charset="0"/>
                        </a:rPr>
                        <a:t>TRANSPORTATION</a:t>
                      </a:r>
                    </a:p>
                  </a:txBody>
                  <a:tcPr/>
                </a:tc>
                <a:extLst>
                  <a:ext uri="{0D108BD9-81ED-4DB2-BD59-A6C34878D82A}">
                    <a16:rowId xmlns:a16="http://schemas.microsoft.com/office/drawing/2014/main" val="1365790237"/>
                  </a:ext>
                </a:extLst>
              </a:tr>
              <a:tr h="1671129">
                <a:tc>
                  <a:txBody>
                    <a:bodyPr/>
                    <a:lstStyle/>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Wear face coverings if using public transport or taxis for travel purposes, if going through or visiting hospital sites.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To help keep you safe, local Facilities hold a supply of face coverings available for colleagues who require these to get to / from work.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A maximum of 2 face coverings will be issued per a person with instructions provided on use and laundry requirements.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Discuss with your manager options around blended working and extended working hours as ways to reduce overall travel requirements. </a:t>
                      </a:r>
                    </a:p>
                  </a:txBody>
                  <a:tcPr/>
                </a:tc>
                <a:extLst>
                  <a:ext uri="{0D108BD9-81ED-4DB2-BD59-A6C34878D82A}">
                    <a16:rowId xmlns:a16="http://schemas.microsoft.com/office/drawing/2014/main" val="698366616"/>
                  </a:ext>
                </a:extLst>
              </a:tr>
            </a:tbl>
          </a:graphicData>
        </a:graphic>
      </p:graphicFrame>
      <p:graphicFrame>
        <p:nvGraphicFramePr>
          <p:cNvPr id="11" name="Table 10">
            <a:extLst>
              <a:ext uri="{FF2B5EF4-FFF2-40B4-BE49-F238E27FC236}">
                <a16:creationId xmlns:a16="http://schemas.microsoft.com/office/drawing/2014/main" id="{AFD11650-20B6-479B-B799-3F50A04237B8}"/>
              </a:ext>
            </a:extLst>
          </p:cNvPr>
          <p:cNvGraphicFramePr>
            <a:graphicFrameLocks noGrp="1"/>
          </p:cNvGraphicFramePr>
          <p:nvPr>
            <p:extLst>
              <p:ext uri="{D42A27DB-BD31-4B8C-83A1-F6EECF244321}">
                <p14:modId xmlns:p14="http://schemas.microsoft.com/office/powerpoint/2010/main" val="1980733584"/>
              </p:ext>
            </p:extLst>
          </p:nvPr>
        </p:nvGraphicFramePr>
        <p:xfrm>
          <a:off x="6678386" y="3077144"/>
          <a:ext cx="5291990" cy="3360618"/>
        </p:xfrm>
        <a:graphic>
          <a:graphicData uri="http://schemas.openxmlformats.org/drawingml/2006/table">
            <a:tbl>
              <a:tblPr firstRow="1" bandRow="1">
                <a:tableStyleId>{5C22544A-7EE6-4342-B048-85BDC9FD1C3A}</a:tableStyleId>
              </a:tblPr>
              <a:tblGrid>
                <a:gridCol w="5291990">
                  <a:extLst>
                    <a:ext uri="{9D8B030D-6E8A-4147-A177-3AD203B41FA5}">
                      <a16:colId xmlns:a16="http://schemas.microsoft.com/office/drawing/2014/main" val="480568992"/>
                    </a:ext>
                  </a:extLst>
                </a:gridCol>
              </a:tblGrid>
              <a:tr h="343098">
                <a:tc>
                  <a:txBody>
                    <a:bodyPr/>
                    <a:lstStyle/>
                    <a:p>
                      <a:pPr algn="ctr"/>
                      <a:r>
                        <a:rPr lang="en-GB" sz="1200" dirty="0">
                          <a:latin typeface="Arial" panose="020B0604020202020204" pitchFamily="34" charset="0"/>
                          <a:cs typeface="Arial" panose="020B0604020202020204" pitchFamily="34" charset="0"/>
                        </a:rPr>
                        <a:t>MENTAL HEALTH</a:t>
                      </a:r>
                    </a:p>
                  </a:txBody>
                  <a:tcPr/>
                </a:tc>
                <a:extLst>
                  <a:ext uri="{0D108BD9-81ED-4DB2-BD59-A6C34878D82A}">
                    <a16:rowId xmlns:a16="http://schemas.microsoft.com/office/drawing/2014/main" val="1365790237"/>
                  </a:ext>
                </a:extLst>
              </a:tr>
              <a:tr h="2361856">
                <a:tc>
                  <a:txBody>
                    <a:bodyPr/>
                    <a:lstStyle/>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If living on own, consider creating a ‘support bubble’ to help combat loneliness choosing the right household to meet your needs </a:t>
                      </a:r>
                      <a:r>
                        <a:rPr lang="en-GB" sz="1200" dirty="0">
                          <a:latin typeface="Arial" panose="020B0604020202020204" pitchFamily="34" charset="0"/>
                          <a:cs typeface="Arial" panose="020B0604020202020204" pitchFamily="34" charset="0"/>
                          <a:hlinkClick r:id="rId6"/>
                        </a:rPr>
                        <a:t>https://www.gov.uk/guidance/meeting-people-from-outside-your-household</a:t>
                      </a:r>
                      <a:r>
                        <a:rPr lang="en-GB" sz="1200"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Mind website has lots of useful tips on general mental health conditions and support but also COVID-19 related concerns </a:t>
                      </a:r>
                      <a:r>
                        <a:rPr lang="en-GB" sz="1200" dirty="0">
                          <a:latin typeface="Arial" panose="020B0604020202020204" pitchFamily="34" charset="0"/>
                          <a:cs typeface="Arial" panose="020B0604020202020204" pitchFamily="34" charset="0"/>
                          <a:hlinkClick r:id="rId7"/>
                        </a:rPr>
                        <a:t>https://www.mind.org.uk/information-support/coronavirus/</a:t>
                      </a:r>
                      <a:r>
                        <a:rPr lang="en-GB" sz="1200"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Notice your own signs and signals, create your own support plan.</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Connect with your MHWC at your centre, use the EAP if necessary.</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Five ways to wellbeing – Connect, Be Active, Take Notice Learn &amp; Give </a:t>
                      </a:r>
                      <a:r>
                        <a:rPr lang="en-GB" sz="1200" dirty="0">
                          <a:latin typeface="Arial" panose="020B0604020202020204" pitchFamily="34" charset="0"/>
                          <a:cs typeface="Arial" panose="020B0604020202020204" pitchFamily="34" charset="0"/>
                          <a:hlinkClick r:id="rId8"/>
                        </a:rPr>
                        <a:t>https://www.mind.org.uk/workplace/mental-health-at-work/taking-care-of-yourself/five-ways-to-wellbeing/</a:t>
                      </a:r>
                      <a:r>
                        <a:rPr lang="en-GB" sz="1200"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Check out People First for tools, tips, resilience training, free apps and other offerings available at NHSBT such as virtual mindfulness sessions, stress masterclasses and wobble rooms </a:t>
                      </a:r>
                      <a:r>
                        <a:rPr lang="en-GB" sz="1200" dirty="0">
                          <a:latin typeface="Arial" panose="020B0604020202020204" pitchFamily="34" charset="0"/>
                          <a:cs typeface="Arial" panose="020B0604020202020204" pitchFamily="34" charset="0"/>
                          <a:hlinkClick r:id="rId9"/>
                        </a:rPr>
                        <a:t>http://nhsbandt.nhs.sitekit.net/copy-of-wellbeing/covid-19-wellbeing.htm</a:t>
                      </a:r>
                      <a:r>
                        <a:rPr lang="en-GB" sz="1200" dirty="0">
                          <a:latin typeface="Arial" panose="020B0604020202020204" pitchFamily="34" charset="0"/>
                          <a:cs typeface="Arial" panose="020B0604020202020204" pitchFamily="34" charset="0"/>
                        </a:rPr>
                        <a:t> </a:t>
                      </a:r>
                    </a:p>
                  </a:txBody>
                  <a:tcPr/>
                </a:tc>
                <a:extLst>
                  <a:ext uri="{0D108BD9-81ED-4DB2-BD59-A6C34878D82A}">
                    <a16:rowId xmlns:a16="http://schemas.microsoft.com/office/drawing/2014/main" val="698366616"/>
                  </a:ext>
                </a:extLst>
              </a:tr>
            </a:tbl>
          </a:graphicData>
        </a:graphic>
      </p:graphicFrame>
      <p:pic>
        <p:nvPicPr>
          <p:cNvPr id="4" name="Picture 3">
            <a:extLst>
              <a:ext uri="{FF2B5EF4-FFF2-40B4-BE49-F238E27FC236}">
                <a16:creationId xmlns:a16="http://schemas.microsoft.com/office/drawing/2014/main" id="{60A33AB1-7517-4C4A-9FB5-895C73CAF1A5}"/>
              </a:ext>
            </a:extLst>
          </p:cNvPr>
          <p:cNvPicPr>
            <a:picLocks noChangeAspect="1"/>
          </p:cNvPicPr>
          <p:nvPr/>
        </p:nvPicPr>
        <p:blipFill>
          <a:blip r:embed="rId10"/>
          <a:stretch>
            <a:fillRect/>
          </a:stretch>
        </p:blipFill>
        <p:spPr>
          <a:xfrm>
            <a:off x="4840403" y="1263574"/>
            <a:ext cx="1723684" cy="463512"/>
          </a:xfrm>
          <a:prstGeom prst="rect">
            <a:avLst/>
          </a:prstGeom>
        </p:spPr>
      </p:pic>
      <p:pic>
        <p:nvPicPr>
          <p:cNvPr id="12" name="Picture 11">
            <a:extLst>
              <a:ext uri="{FF2B5EF4-FFF2-40B4-BE49-F238E27FC236}">
                <a16:creationId xmlns:a16="http://schemas.microsoft.com/office/drawing/2014/main" id="{F5240469-808C-48AC-B48F-6E0123AA4764}"/>
              </a:ext>
            </a:extLst>
          </p:cNvPr>
          <p:cNvPicPr>
            <a:picLocks noChangeAspect="1"/>
          </p:cNvPicPr>
          <p:nvPr/>
        </p:nvPicPr>
        <p:blipFill>
          <a:blip r:embed="rId11"/>
          <a:stretch>
            <a:fillRect/>
          </a:stretch>
        </p:blipFill>
        <p:spPr>
          <a:xfrm>
            <a:off x="4967799" y="2857356"/>
            <a:ext cx="1435552" cy="732425"/>
          </a:xfrm>
          <a:prstGeom prst="rect">
            <a:avLst/>
          </a:prstGeom>
        </p:spPr>
      </p:pic>
      <p:sp>
        <p:nvSpPr>
          <p:cNvPr id="13" name="TextBox 12">
            <a:extLst>
              <a:ext uri="{FF2B5EF4-FFF2-40B4-BE49-F238E27FC236}">
                <a16:creationId xmlns:a16="http://schemas.microsoft.com/office/drawing/2014/main" id="{C908C6CE-7A2E-46AF-A4FC-ED4B68466B58}"/>
              </a:ext>
            </a:extLst>
          </p:cNvPr>
          <p:cNvSpPr txBox="1"/>
          <p:nvPr/>
        </p:nvSpPr>
        <p:spPr>
          <a:xfrm>
            <a:off x="104296" y="6371701"/>
            <a:ext cx="11760968" cy="461665"/>
          </a:xfrm>
          <a:prstGeom prst="rect">
            <a:avLst/>
          </a:prstGeom>
          <a:noFill/>
        </p:spPr>
        <p:txBody>
          <a:bodyPr wrap="square" rtlCol="0">
            <a:spAutoFit/>
          </a:bodyPr>
          <a:lstStyle/>
          <a:p>
            <a:r>
              <a:rPr lang="en-GB" sz="1200" b="1" dirty="0">
                <a:solidFill>
                  <a:schemeClr val="accent1">
                    <a:lumMod val="75000"/>
                  </a:schemeClr>
                </a:solidFill>
                <a:latin typeface="Arial" panose="020B0604020202020204" pitchFamily="34" charset="0"/>
                <a:cs typeface="Arial" panose="020B0604020202020204" pitchFamily="34" charset="0"/>
              </a:rPr>
              <a:t>Important Note:  </a:t>
            </a:r>
          </a:p>
          <a:p>
            <a:r>
              <a:rPr lang="en-GB" sz="1200" b="1" dirty="0">
                <a:solidFill>
                  <a:schemeClr val="accent1">
                    <a:lumMod val="75000"/>
                  </a:schemeClr>
                </a:solidFill>
                <a:latin typeface="Arial" panose="020B0604020202020204" pitchFamily="34" charset="0"/>
                <a:cs typeface="Arial" panose="020B0604020202020204" pitchFamily="34" charset="0"/>
              </a:rPr>
              <a:t>Each nation of the UK may have different rules for face coverings, support bubbles, shielding.  Ensure you are familiar with these based on where you live.  </a:t>
            </a:r>
          </a:p>
        </p:txBody>
      </p:sp>
      <p:pic>
        <p:nvPicPr>
          <p:cNvPr id="14" name="Picture 13">
            <a:extLst>
              <a:ext uri="{FF2B5EF4-FFF2-40B4-BE49-F238E27FC236}">
                <a16:creationId xmlns:a16="http://schemas.microsoft.com/office/drawing/2014/main" id="{98712072-C5B2-4285-B7E9-B527EE05AADF}"/>
              </a:ext>
            </a:extLst>
          </p:cNvPr>
          <p:cNvPicPr>
            <a:picLocks noChangeAspect="1"/>
          </p:cNvPicPr>
          <p:nvPr/>
        </p:nvPicPr>
        <p:blipFill>
          <a:blip r:embed="rId12"/>
          <a:stretch>
            <a:fillRect/>
          </a:stretch>
        </p:blipFill>
        <p:spPr>
          <a:xfrm>
            <a:off x="5010310" y="3626288"/>
            <a:ext cx="1393041" cy="899672"/>
          </a:xfrm>
          <a:prstGeom prst="rect">
            <a:avLst/>
          </a:prstGeom>
        </p:spPr>
      </p:pic>
      <p:pic>
        <p:nvPicPr>
          <p:cNvPr id="15" name="Picture 14">
            <a:extLst>
              <a:ext uri="{FF2B5EF4-FFF2-40B4-BE49-F238E27FC236}">
                <a16:creationId xmlns:a16="http://schemas.microsoft.com/office/drawing/2014/main" id="{7F3A67FA-58D8-46F4-9B4D-FBDE4A4C866C}"/>
              </a:ext>
            </a:extLst>
          </p:cNvPr>
          <p:cNvPicPr>
            <a:picLocks noChangeAspect="1"/>
          </p:cNvPicPr>
          <p:nvPr/>
        </p:nvPicPr>
        <p:blipFill>
          <a:blip r:embed="rId13"/>
          <a:stretch>
            <a:fillRect/>
          </a:stretch>
        </p:blipFill>
        <p:spPr>
          <a:xfrm>
            <a:off x="5114932" y="1912467"/>
            <a:ext cx="1069510" cy="804418"/>
          </a:xfrm>
          <a:prstGeom prst="rect">
            <a:avLst/>
          </a:prstGeom>
        </p:spPr>
      </p:pic>
      <p:pic>
        <p:nvPicPr>
          <p:cNvPr id="16" name="Picture 15">
            <a:extLst>
              <a:ext uri="{FF2B5EF4-FFF2-40B4-BE49-F238E27FC236}">
                <a16:creationId xmlns:a16="http://schemas.microsoft.com/office/drawing/2014/main" id="{3429465E-4FFA-4C1E-AD3F-74711A802A5F}"/>
              </a:ext>
            </a:extLst>
          </p:cNvPr>
          <p:cNvPicPr>
            <a:picLocks noChangeAspect="1"/>
          </p:cNvPicPr>
          <p:nvPr/>
        </p:nvPicPr>
        <p:blipFill>
          <a:blip r:embed="rId14"/>
          <a:stretch>
            <a:fillRect/>
          </a:stretch>
        </p:blipFill>
        <p:spPr>
          <a:xfrm>
            <a:off x="4835285" y="4584772"/>
            <a:ext cx="1810802" cy="1671879"/>
          </a:xfrm>
          <a:prstGeom prst="rect">
            <a:avLst/>
          </a:prstGeom>
        </p:spPr>
      </p:pic>
    </p:spTree>
    <p:extLst>
      <p:ext uri="{BB962C8B-B14F-4D97-AF65-F5344CB8AC3E}">
        <p14:creationId xmlns:p14="http://schemas.microsoft.com/office/powerpoint/2010/main" val="124085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2530</TotalTime>
  <Words>1916</Words>
  <Application>Microsoft Office PowerPoint</Application>
  <PresentationFormat>Widescreen</PresentationFormat>
  <Paragraphs>193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Catherine</dc:creator>
  <cp:lastModifiedBy>Caroline Cleary</cp:lastModifiedBy>
  <cp:revision>71</cp:revision>
  <dcterms:created xsi:type="dcterms:W3CDTF">2020-06-09T08:56:14Z</dcterms:created>
  <dcterms:modified xsi:type="dcterms:W3CDTF">2021-10-29T14:42:08Z</dcterms:modified>
</cp:coreProperties>
</file>